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8"/>
  </p:notesMasterIdLst>
  <p:sldIdLst>
    <p:sldId id="256" r:id="rId3"/>
    <p:sldId id="268" r:id="rId4"/>
    <p:sldId id="297" r:id="rId5"/>
    <p:sldId id="299" r:id="rId6"/>
    <p:sldId id="282" r:id="rId7"/>
    <p:sldId id="300" r:id="rId8"/>
    <p:sldId id="307" r:id="rId9"/>
    <p:sldId id="306" r:id="rId10"/>
    <p:sldId id="289" r:id="rId11"/>
    <p:sldId id="288" r:id="rId12"/>
    <p:sldId id="296" r:id="rId13"/>
    <p:sldId id="308" r:id="rId14"/>
    <p:sldId id="294" r:id="rId15"/>
    <p:sldId id="30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FFC1"/>
    <a:srgbClr val="DAFFD1"/>
    <a:srgbClr val="FFBD80"/>
    <a:srgbClr val="A1FFFF"/>
    <a:srgbClr val="FF7F97"/>
    <a:srgbClr val="D4F1FF"/>
    <a:srgbClr val="FF8D8A"/>
    <a:srgbClr val="F17430"/>
    <a:srgbClr val="FED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0213-9340-45C2-91B9-4F07403DAB4A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3D2B-148E-41D6-BE49-D3D3B388D5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4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46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30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20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165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279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0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8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12192000" cy="68764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761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153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3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6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5082400" y="-259733"/>
            <a:ext cx="2027200" cy="202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6642867" y="979700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/>
          <p:nvPr/>
        </p:nvSpPr>
        <p:spPr>
          <a:xfrm>
            <a:off x="4626599" y="1081297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>
            <a:off x="4146500" y="205891"/>
            <a:ext cx="678400" cy="678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4"/>
          <p:cNvSpPr/>
          <p:nvPr/>
        </p:nvSpPr>
        <p:spPr>
          <a:xfrm>
            <a:off x="7194037" y="-11425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4"/>
          <p:cNvSpPr/>
          <p:nvPr/>
        </p:nvSpPr>
        <p:spPr>
          <a:xfrm>
            <a:off x="-187200" y="5045605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10772401" y="58883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542867" y="6268599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>
            <a:off x="11862101" y="5497761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0400729" y="62044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4"/>
          <p:cNvSpPr/>
          <p:nvPr/>
        </p:nvSpPr>
        <p:spPr>
          <a:xfrm>
            <a:off x="11295996" y="560430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4"/>
          <p:cNvSpPr/>
          <p:nvPr/>
        </p:nvSpPr>
        <p:spPr>
          <a:xfrm>
            <a:off x="704879" y="467903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4"/>
          <p:cNvSpPr/>
          <p:nvPr/>
        </p:nvSpPr>
        <p:spPr>
          <a:xfrm>
            <a:off x="11103717" y="62196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4"/>
          <p:cNvGrpSpPr/>
          <p:nvPr/>
        </p:nvGrpSpPr>
        <p:grpSpPr>
          <a:xfrm>
            <a:off x="205367" y="5458265"/>
            <a:ext cx="678468" cy="63828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6963951" y="1186297"/>
            <a:ext cx="390564" cy="619047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4000" i="1"/>
            </a:lvl1pPr>
            <a:lvl2pPr marL="1219170" lvl="1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2pPr>
            <a:lvl3pPr marL="1828754" lvl="2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3pPr>
            <a:lvl4pPr marL="2438339" lvl="3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4pPr>
            <a:lvl5pPr marL="3047924" lvl="4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5pPr>
            <a:lvl6pPr marL="3657509" lvl="5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6pPr>
            <a:lvl7pPr marL="4267093" lvl="6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7pPr>
            <a:lvl8pPr marL="4876678" lvl="7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8pPr>
            <a:lvl9pPr marL="5486263" lvl="8" indent="-558786" algn="ctr">
              <a:spcBef>
                <a:spcPts val="1333"/>
              </a:spcBef>
              <a:spcAft>
                <a:spcPts val="1333"/>
              </a:spcAft>
              <a:buSzPts val="3000"/>
              <a:buChar char="◦"/>
              <a:defRPr sz="4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4791200" y="11907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FFFFFF"/>
                </a:solidFill>
              </a:rPr>
              <a:t>“</a:t>
            </a:r>
            <a:endParaRPr sz="128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9408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5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5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5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5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5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5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6524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" name="Google Shape;142;p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353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9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9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8958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12192000" cy="68764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298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52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2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2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2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2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2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2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2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2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2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2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2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2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2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727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3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3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3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3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3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3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3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3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3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3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3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3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105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4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4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4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4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4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4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4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4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4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4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4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4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505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0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9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66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48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3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9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4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8B59-7633-40A5-92E5-D0E80782CDF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9146-28C6-4B8E-8F4F-8013116A5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3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37771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4" r:id="rId6"/>
    <p:sldLayoutId id="2147483696" r:id="rId7"/>
    <p:sldLayoutId id="2147483697" r:id="rId8"/>
    <p:sldLayoutId id="2147483698" r:id="rId9"/>
    <p:sldLayoutId id="214748369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4a"/><Relationship Id="rId7" Type="http://schemas.openxmlformats.org/officeDocument/2006/relationships/image" Target="../media/image4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10.m4a"/><Relationship Id="rId7" Type="http://schemas.openxmlformats.org/officeDocument/2006/relationships/image" Target="../media/image16.png"/><Relationship Id="rId2" Type="http://schemas.microsoft.com/office/2007/relationships/media" Target="../media/media10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4a"/><Relationship Id="rId7" Type="http://schemas.openxmlformats.org/officeDocument/2006/relationships/hyperlink" Target="http://cliparts.co/light-bulb-picture-cartoon" TargetMode="External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BE52EA-7C63-48FB-A524-A0CFB4C85BF1}"/>
              </a:ext>
            </a:extLst>
          </p:cNvPr>
          <p:cNvSpPr/>
          <p:nvPr/>
        </p:nvSpPr>
        <p:spPr>
          <a:xfrm>
            <a:off x="433102" y="428264"/>
            <a:ext cx="11325796" cy="6001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684" y="1741955"/>
            <a:ext cx="9144000" cy="1514620"/>
          </a:xfrm>
        </p:spPr>
        <p:txBody>
          <a:bodyPr>
            <a:normAutofit/>
          </a:bodyPr>
          <a:lstStyle/>
          <a:p>
            <a:r>
              <a:rPr lang="en-GB" sz="5000" dirty="0">
                <a:latin typeface="Century Gothic" panose="020B0502020202020204" pitchFamily="34" charset="0"/>
              </a:rPr>
              <a:t>WCA Library </a:t>
            </a:r>
            <a:br>
              <a:rPr lang="en-GB" sz="5000" dirty="0">
                <a:latin typeface="Century Gothic" panose="020B0502020202020204" pitchFamily="34" charset="0"/>
              </a:rPr>
            </a:br>
            <a:r>
              <a:rPr lang="en-GB" sz="5000" dirty="0">
                <a:latin typeface="Century Gothic" panose="020B0502020202020204" pitchFamily="34" charset="0"/>
              </a:rPr>
              <a:t>Welcomes you</a:t>
            </a:r>
            <a:r>
              <a:rPr lang="en-GB" sz="50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8" y="554849"/>
            <a:ext cx="2191739" cy="101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oom with white tables and chairs&#10;&#10;Description automatically generated">
            <a:extLst>
              <a:ext uri="{FF2B5EF4-FFF2-40B4-BE49-F238E27FC236}">
                <a16:creationId xmlns:a16="http://schemas.microsoft.com/office/drawing/2014/main" id="{FA302667-4970-4B1B-BDB1-369AC6D446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6" y="3580288"/>
            <a:ext cx="6976281" cy="1897147"/>
          </a:xfrm>
          <a:prstGeom prst="rect">
            <a:avLst/>
          </a:prstGeom>
        </p:spPr>
      </p:pic>
      <p:pic>
        <p:nvPicPr>
          <p:cNvPr id="9" name="Picture 8" descr="A room with a table and benches&#10;&#10;Description automatically generated">
            <a:extLst>
              <a:ext uri="{FF2B5EF4-FFF2-40B4-BE49-F238E27FC236}">
                <a16:creationId xmlns:a16="http://schemas.microsoft.com/office/drawing/2014/main" id="{6010C93E-BE14-43F0-85A8-F5FCC39A49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27" y="3580287"/>
            <a:ext cx="3616374" cy="189714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6418D5-0503-3F4C-388C-BA4DBD6DF8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5125" y="42826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12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7"/>
    </mc:Choice>
    <mc:Fallback xmlns="">
      <p:transition spd="slow" advTm="7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" objId="10"/>
        <p14:stopEvt time="6657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68F453E-8B31-41B3-84DF-7E952EF1B2D3}"/>
              </a:ext>
            </a:extLst>
          </p:cNvPr>
          <p:cNvSpPr txBox="1">
            <a:spLocks/>
          </p:cNvSpPr>
          <p:nvPr/>
        </p:nvSpPr>
        <p:spPr>
          <a:xfrm>
            <a:off x="2348345" y="349466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Logging in is easy!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FC47D5-C52E-4182-9931-46A4D9349245}"/>
              </a:ext>
            </a:extLst>
          </p:cNvPr>
          <p:cNvSpPr txBox="1">
            <a:spLocks/>
          </p:cNvSpPr>
          <p:nvPr/>
        </p:nvSpPr>
        <p:spPr>
          <a:xfrm>
            <a:off x="1515611" y="2569482"/>
            <a:ext cx="10515600" cy="150162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User Name : 	***** (Your library number)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000" dirty="0"/>
              <a:t>Password : 		***** (Your library number) </a:t>
            </a:r>
          </a:p>
          <a:p>
            <a:endParaRPr lang="en-GB" sz="30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CD2EA13-73D2-420E-BF93-19DF27AC5740}"/>
              </a:ext>
            </a:extLst>
          </p:cNvPr>
          <p:cNvSpPr/>
          <p:nvPr/>
        </p:nvSpPr>
        <p:spPr>
          <a:xfrm>
            <a:off x="5802957" y="4244829"/>
            <a:ext cx="4059382" cy="2510994"/>
          </a:xfrm>
          <a:prstGeom prst="wedgeEllipseCallout">
            <a:avLst>
              <a:gd name="adj1" fmla="val -72938"/>
              <a:gd name="adj2" fmla="val -44781"/>
            </a:avLst>
          </a:prstGeom>
          <a:solidFill>
            <a:srgbClr val="FFC775"/>
          </a:solidFill>
          <a:ln>
            <a:solidFill>
              <a:srgbClr val="FFB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You can change your password – but REMEMBER TO WRITE IT DOWN!</a:t>
            </a:r>
          </a:p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CA46E-C82D-443C-96D9-A3D2975D534D}"/>
              </a:ext>
            </a:extLst>
          </p:cNvPr>
          <p:cNvSpPr txBox="1"/>
          <p:nvPr/>
        </p:nvSpPr>
        <p:spPr>
          <a:xfrm>
            <a:off x="1515611" y="1872544"/>
            <a:ext cx="818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Type in your browser: u004889.microlibrarian.net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E7D1A-E65A-339A-1F9E-A2B738D8C39C}"/>
              </a:ext>
            </a:extLst>
          </p:cNvPr>
          <p:cNvSpPr txBox="1"/>
          <p:nvPr/>
        </p:nvSpPr>
        <p:spPr>
          <a:xfrm>
            <a:off x="1336317" y="4897222"/>
            <a:ext cx="318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Ask the Librarian for </a:t>
            </a:r>
          </a:p>
          <a:p>
            <a:r>
              <a:rPr lang="en-US" sz="2800" b="1" dirty="0"/>
              <a:t>Your library number</a:t>
            </a:r>
            <a:endParaRPr lang="en-GB" sz="2800" b="1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AE32C7-78F1-075D-D93F-D8E2A5BB5F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85350" y="44666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7F87DD-D03A-C2AD-9E24-B9375F67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0203" y="825762"/>
            <a:ext cx="2093563" cy="2093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A2790-B6D7-22A0-C9EE-821D07BEE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5203" y="1417695"/>
            <a:ext cx="1210508" cy="728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2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</p:bldLst>
  </p:timing>
  <p:extLst>
    <p:ext uri="{E180D4A7-C9FB-4DFB-919C-405C955672EB}">
      <p14:showEvtLst xmlns:p14="http://schemas.microsoft.com/office/powerpoint/2010/main">
        <p14:playEvt time="170" objId="4"/>
        <p14:pauseEvt time="2326" objId="4"/>
        <p14:seekEvt time="2326" objId="4" seek="1921"/>
        <p14:resumeEvt time="2326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DDABD4B-6EBA-A946-EFC9-D2A29DD41AD8}"/>
              </a:ext>
            </a:extLst>
          </p:cNvPr>
          <p:cNvSpPr/>
          <p:nvPr/>
        </p:nvSpPr>
        <p:spPr>
          <a:xfrm>
            <a:off x="0" y="47787"/>
            <a:ext cx="1162674" cy="1097784"/>
          </a:xfrm>
          <a:prstGeom prst="ellipse">
            <a:avLst/>
          </a:prstGeom>
          <a:solidFill>
            <a:srgbClr val="FF7F97"/>
          </a:solidFill>
          <a:ln>
            <a:solidFill>
              <a:srgbClr val="FF7F97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6E6D4-183D-4B10-9BE5-04CCC9D08AAB}"/>
              </a:ext>
            </a:extLst>
          </p:cNvPr>
          <p:cNvSpPr txBox="1">
            <a:spLocks/>
          </p:cNvSpPr>
          <p:nvPr/>
        </p:nvSpPr>
        <p:spPr>
          <a:xfrm>
            <a:off x="867625" y="1043540"/>
            <a:ext cx="5695672" cy="409170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A10F0-9294-46C9-85C3-0A78D65A05EE}"/>
              </a:ext>
            </a:extLst>
          </p:cNvPr>
          <p:cNvSpPr txBox="1"/>
          <p:nvPr/>
        </p:nvSpPr>
        <p:spPr>
          <a:xfrm>
            <a:off x="692548" y="674368"/>
            <a:ext cx="1045675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What can you do in the library?</a:t>
            </a:r>
          </a:p>
          <a:p>
            <a:endParaRPr lang="en-GB" sz="4400" dirty="0"/>
          </a:p>
          <a:p>
            <a:r>
              <a:rPr lang="en-GB" sz="2000" dirty="0">
                <a:solidFill>
                  <a:srgbClr val="0070C0"/>
                </a:solidFill>
              </a:rPr>
              <a:t>We have over 25 thousand books!  You can read, browse, take and return books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You can study, research, revise and do project work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We also have an after-school club for doing homework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You can play games – Ask our Games Master to help you to choose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Watch a movie on Fridays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800" dirty="0"/>
              <a:t>The library is a great space for making friends, meeting up and trying new things – try to visit regularly to get involved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A019C9-A56A-ADB3-9768-681BAACFAF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480" y="6123122"/>
            <a:ext cx="609600" cy="609600"/>
          </a:xfrm>
          <a:prstGeom prst="rect">
            <a:avLst/>
          </a:prstGeom>
        </p:spPr>
      </p:pic>
      <p:pic>
        <p:nvPicPr>
          <p:cNvPr id="8" name="Picture 2" descr="Colourful-Books-web copy – Connecting STEM">
            <a:extLst>
              <a:ext uri="{FF2B5EF4-FFF2-40B4-BE49-F238E27FC236}">
                <a16:creationId xmlns:a16="http://schemas.microsoft.com/office/drawing/2014/main" id="{82A2352A-2977-A663-4B84-CA331B22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46" y="3501336"/>
            <a:ext cx="1842443" cy="18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11AD89E-15D4-C9C2-B52E-1A6515FA4824}"/>
              </a:ext>
            </a:extLst>
          </p:cNvPr>
          <p:cNvSpPr/>
          <p:nvPr/>
        </p:nvSpPr>
        <p:spPr>
          <a:xfrm>
            <a:off x="1216919" y="21861"/>
            <a:ext cx="557638" cy="574818"/>
          </a:xfrm>
          <a:prstGeom prst="ellipse">
            <a:avLst/>
          </a:prstGeom>
          <a:solidFill>
            <a:srgbClr val="FFBD80"/>
          </a:solidFill>
          <a:ln>
            <a:solidFill>
              <a:srgbClr val="FFBD8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06FA99-112D-5CCE-A758-7FC71CACE6B3}"/>
              </a:ext>
            </a:extLst>
          </p:cNvPr>
          <p:cNvSpPr/>
          <p:nvPr/>
        </p:nvSpPr>
        <p:spPr>
          <a:xfrm>
            <a:off x="116237" y="937647"/>
            <a:ext cx="663850" cy="680711"/>
          </a:xfrm>
          <a:prstGeom prst="ellipse">
            <a:avLst/>
          </a:prstGeom>
          <a:solidFill>
            <a:srgbClr val="A1FFFF"/>
          </a:solidFill>
          <a:ln>
            <a:solidFill>
              <a:srgbClr val="A1FF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D532B1-119B-EC03-F1BA-6C4DC021110C}"/>
              </a:ext>
            </a:extLst>
          </p:cNvPr>
          <p:cNvSpPr/>
          <p:nvPr/>
        </p:nvSpPr>
        <p:spPr>
          <a:xfrm>
            <a:off x="10818968" y="62688"/>
            <a:ext cx="1162674" cy="1097784"/>
          </a:xfrm>
          <a:prstGeom prst="ellipse">
            <a:avLst/>
          </a:prstGeom>
          <a:solidFill>
            <a:srgbClr val="D4F1FF"/>
          </a:solidFill>
          <a:ln>
            <a:solidFill>
              <a:srgbClr val="D4F1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591DE5-4454-98DF-3DAD-83A784371A4C}"/>
              </a:ext>
            </a:extLst>
          </p:cNvPr>
          <p:cNvSpPr/>
          <p:nvPr/>
        </p:nvSpPr>
        <p:spPr>
          <a:xfrm>
            <a:off x="11271829" y="1349717"/>
            <a:ext cx="803934" cy="769132"/>
          </a:xfrm>
          <a:prstGeom prst="ellipse">
            <a:avLst/>
          </a:prstGeom>
          <a:solidFill>
            <a:srgbClr val="FFBD80"/>
          </a:solidFill>
          <a:ln>
            <a:solidFill>
              <a:srgbClr val="FFBD8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D39F61-6D8E-EACC-A0DD-919AF1EC439F}"/>
              </a:ext>
            </a:extLst>
          </p:cNvPr>
          <p:cNvSpPr/>
          <p:nvPr/>
        </p:nvSpPr>
        <p:spPr>
          <a:xfrm>
            <a:off x="10376115" y="161298"/>
            <a:ext cx="387423" cy="403500"/>
          </a:xfrm>
          <a:prstGeom prst="ellipse">
            <a:avLst/>
          </a:prstGeom>
          <a:solidFill>
            <a:srgbClr val="FF8D8A"/>
          </a:solidFill>
          <a:ln>
            <a:solidFill>
              <a:srgbClr val="FF8D8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9" objId="4"/>
        <p14:stopEvt time="7806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3E92-4324-A3F1-DF01-D651AD28D7A0}"/>
              </a:ext>
            </a:extLst>
          </p:cNvPr>
          <p:cNvSpPr txBox="1">
            <a:spLocks/>
          </p:cNvSpPr>
          <p:nvPr/>
        </p:nvSpPr>
        <p:spPr>
          <a:xfrm>
            <a:off x="2277971" y="525318"/>
            <a:ext cx="8385144" cy="8162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can’t you do in the library?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4441F-7A3F-03E2-C812-F953ED53C126}"/>
              </a:ext>
            </a:extLst>
          </p:cNvPr>
          <p:cNvSpPr txBox="1"/>
          <p:nvPr/>
        </p:nvSpPr>
        <p:spPr>
          <a:xfrm>
            <a:off x="562824" y="5297151"/>
            <a:ext cx="10347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want to make sure the space &amp; experience is as good as your first visit, so we have created some rules to make sure that it is.</a:t>
            </a:r>
          </a:p>
          <a:p>
            <a:r>
              <a:rPr lang="en-GB" sz="2800" b="1" dirty="0"/>
              <a:t>You will be asked to leave if do not respect the library rules</a:t>
            </a:r>
            <a:r>
              <a:rPr lang="en-GB" b="1" dirty="0"/>
              <a:t>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D1088A-403A-CDD5-651E-39D998938E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10047" y="428264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9DEF4C-3D25-CE88-1026-D78ED154A355}"/>
              </a:ext>
            </a:extLst>
          </p:cNvPr>
          <p:cNvSpPr txBox="1"/>
          <p:nvPr/>
        </p:nvSpPr>
        <p:spPr>
          <a:xfrm>
            <a:off x="1753247" y="1758422"/>
            <a:ext cx="62651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Eating or Drinking</a:t>
            </a:r>
          </a:p>
          <a:p>
            <a:r>
              <a:rPr lang="en-GB" dirty="0">
                <a:solidFill>
                  <a:srgbClr val="FF0000"/>
                </a:solidFill>
              </a:rPr>
              <a:t>Use your mobile phone</a:t>
            </a:r>
          </a:p>
          <a:p>
            <a:r>
              <a:rPr lang="en-GB" dirty="0">
                <a:solidFill>
                  <a:srgbClr val="FF0000"/>
                </a:solidFill>
              </a:rPr>
              <a:t>Play music</a:t>
            </a:r>
          </a:p>
          <a:p>
            <a:r>
              <a:rPr lang="en-GB" dirty="0">
                <a:solidFill>
                  <a:srgbClr val="FF0000"/>
                </a:solidFill>
              </a:rPr>
              <a:t>Move the chairs - they are to be kept in the designated areas</a:t>
            </a:r>
          </a:p>
          <a:p>
            <a:r>
              <a:rPr lang="en-GB" dirty="0">
                <a:solidFill>
                  <a:srgbClr val="FF0000"/>
                </a:solidFill>
              </a:rPr>
              <a:t>Chase or run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Make sure you…</a:t>
            </a:r>
          </a:p>
          <a:p>
            <a:r>
              <a:rPr lang="en-GB" dirty="0">
                <a:solidFill>
                  <a:schemeClr val="accent2"/>
                </a:solidFill>
              </a:rPr>
              <a:t>Place bags and coats in lockers or on the green benches</a:t>
            </a:r>
          </a:p>
          <a:p>
            <a:r>
              <a:rPr lang="en-GB" dirty="0">
                <a:solidFill>
                  <a:schemeClr val="accent2"/>
                </a:solidFill>
              </a:rPr>
              <a:t>Keep your voices low if you are in a group</a:t>
            </a:r>
          </a:p>
          <a:p>
            <a:r>
              <a:rPr lang="en-GB" dirty="0">
                <a:solidFill>
                  <a:schemeClr val="accent2"/>
                </a:solidFill>
              </a:rPr>
              <a:t>Look after the books – do not push books back on shelves</a:t>
            </a:r>
          </a:p>
          <a:p>
            <a:r>
              <a:rPr lang="en-GB" dirty="0">
                <a:solidFill>
                  <a:schemeClr val="accent2"/>
                </a:solidFill>
              </a:rPr>
              <a:t>Look after our games </a:t>
            </a:r>
          </a:p>
        </p:txBody>
      </p:sp>
    </p:spTree>
    <p:extLst>
      <p:ext uri="{BB962C8B-B14F-4D97-AF65-F5344CB8AC3E}">
        <p14:creationId xmlns:p14="http://schemas.microsoft.com/office/powerpoint/2010/main" val="2791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00"/>
    </mc:Choice>
    <mc:Fallback xmlns="">
      <p:transition spd="slow" advTm="4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79A1FD-29CD-44C1-A1B6-05EB7BD9A603}"/>
              </a:ext>
            </a:extLst>
          </p:cNvPr>
          <p:cNvSpPr txBox="1">
            <a:spLocks/>
          </p:cNvSpPr>
          <p:nvPr/>
        </p:nvSpPr>
        <p:spPr>
          <a:xfrm>
            <a:off x="1216044" y="1880272"/>
            <a:ext cx="9547032" cy="438896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Books are issued for 2 weeks – if you need it for longer, then just pop down to the library to extend the date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Quick Return Trolley is located outside the library 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Books that are late back generate an overdue letter to your parents.  If you have a problem returning your book, speak to the Librarian so she can help.  </a:t>
            </a:r>
          </a:p>
          <a:p>
            <a:pPr marL="0" indent="0">
              <a:buNone/>
            </a:pPr>
            <a:r>
              <a:rPr lang="en-GB" dirty="0"/>
              <a:t>Damaged and lost books have a £5 replacement charge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8D67105-ECDA-42B9-BD5F-02A80854A18D}"/>
              </a:ext>
            </a:extLst>
          </p:cNvPr>
          <p:cNvSpPr/>
          <p:nvPr/>
        </p:nvSpPr>
        <p:spPr>
          <a:xfrm>
            <a:off x="366299" y="2168093"/>
            <a:ext cx="729842" cy="2620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A0F7A71-67E2-4222-A222-471AC66636BA}"/>
              </a:ext>
            </a:extLst>
          </p:cNvPr>
          <p:cNvSpPr/>
          <p:nvPr/>
        </p:nvSpPr>
        <p:spPr>
          <a:xfrm>
            <a:off x="366299" y="3437679"/>
            <a:ext cx="729842" cy="26207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9CBC7D3-8EB4-46DA-AFAB-1057D680539E}"/>
              </a:ext>
            </a:extLst>
          </p:cNvPr>
          <p:cNvSpPr/>
          <p:nvPr/>
        </p:nvSpPr>
        <p:spPr>
          <a:xfrm>
            <a:off x="366299" y="4607299"/>
            <a:ext cx="729842" cy="26207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Colourful-Books-web copy – Connecting STEM">
            <a:extLst>
              <a:ext uri="{FF2B5EF4-FFF2-40B4-BE49-F238E27FC236}">
                <a16:creationId xmlns:a16="http://schemas.microsoft.com/office/drawing/2014/main" id="{635AC016-8653-45AE-B7DE-275D4CD3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61" y="4682906"/>
            <a:ext cx="1762078" cy="17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DBC668-7E27-4A43-B0A5-1953A341A162}"/>
              </a:ext>
            </a:extLst>
          </p:cNvPr>
          <p:cNvSpPr txBox="1">
            <a:spLocks/>
          </p:cNvSpPr>
          <p:nvPr/>
        </p:nvSpPr>
        <p:spPr>
          <a:xfrm>
            <a:off x="1315944" y="719358"/>
            <a:ext cx="8776855" cy="103823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Have you got a library book to return?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E2804F-A83B-113B-B3CE-C177AF6434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866" y="6134065"/>
            <a:ext cx="609600" cy="609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92E731F-D4FB-24B1-DA57-59797E2FA239}"/>
              </a:ext>
            </a:extLst>
          </p:cNvPr>
          <p:cNvSpPr/>
          <p:nvPr/>
        </p:nvSpPr>
        <p:spPr>
          <a:xfrm>
            <a:off x="0" y="47787"/>
            <a:ext cx="1162674" cy="1097784"/>
          </a:xfrm>
          <a:prstGeom prst="ellipse">
            <a:avLst/>
          </a:prstGeom>
          <a:solidFill>
            <a:srgbClr val="FF7F97"/>
          </a:solidFill>
          <a:ln>
            <a:solidFill>
              <a:srgbClr val="FF7F97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3F2E56-A7FF-06F8-A6BA-3889C2D9C7E1}"/>
              </a:ext>
            </a:extLst>
          </p:cNvPr>
          <p:cNvSpPr/>
          <p:nvPr/>
        </p:nvSpPr>
        <p:spPr>
          <a:xfrm>
            <a:off x="1216919" y="21861"/>
            <a:ext cx="557638" cy="574818"/>
          </a:xfrm>
          <a:prstGeom prst="ellipse">
            <a:avLst/>
          </a:prstGeom>
          <a:solidFill>
            <a:srgbClr val="FFBD80"/>
          </a:solidFill>
          <a:ln>
            <a:solidFill>
              <a:srgbClr val="FFBD8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3BFF95-3421-0F62-D77F-53688A413C05}"/>
              </a:ext>
            </a:extLst>
          </p:cNvPr>
          <p:cNvSpPr/>
          <p:nvPr/>
        </p:nvSpPr>
        <p:spPr>
          <a:xfrm>
            <a:off x="116237" y="937647"/>
            <a:ext cx="663850" cy="680711"/>
          </a:xfrm>
          <a:prstGeom prst="ellipse">
            <a:avLst/>
          </a:prstGeom>
          <a:solidFill>
            <a:srgbClr val="A1FFFF"/>
          </a:solidFill>
          <a:ln>
            <a:solidFill>
              <a:srgbClr val="A1FF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FDA114-96A8-0C27-41B3-CB84E3892892}"/>
              </a:ext>
            </a:extLst>
          </p:cNvPr>
          <p:cNvSpPr/>
          <p:nvPr/>
        </p:nvSpPr>
        <p:spPr>
          <a:xfrm>
            <a:off x="10975081" y="47787"/>
            <a:ext cx="1162674" cy="1097784"/>
          </a:xfrm>
          <a:prstGeom prst="ellipse">
            <a:avLst/>
          </a:prstGeom>
          <a:solidFill>
            <a:srgbClr val="D4F1FF"/>
          </a:solidFill>
          <a:ln>
            <a:solidFill>
              <a:srgbClr val="D4F1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5D0F49-9FE5-05A3-D789-D9DEADFE2377}"/>
              </a:ext>
            </a:extLst>
          </p:cNvPr>
          <p:cNvSpPr/>
          <p:nvPr/>
        </p:nvSpPr>
        <p:spPr>
          <a:xfrm>
            <a:off x="10017877" y="80820"/>
            <a:ext cx="803934" cy="769132"/>
          </a:xfrm>
          <a:prstGeom prst="ellipse">
            <a:avLst/>
          </a:prstGeom>
          <a:solidFill>
            <a:srgbClr val="FFBD80"/>
          </a:solidFill>
          <a:ln>
            <a:solidFill>
              <a:srgbClr val="FFBD8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8C1757-CB07-7332-5707-0BAC1B9E8084}"/>
              </a:ext>
            </a:extLst>
          </p:cNvPr>
          <p:cNvSpPr/>
          <p:nvPr/>
        </p:nvSpPr>
        <p:spPr>
          <a:xfrm>
            <a:off x="10781369" y="1145571"/>
            <a:ext cx="387423" cy="403500"/>
          </a:xfrm>
          <a:prstGeom prst="ellipse">
            <a:avLst/>
          </a:prstGeom>
          <a:solidFill>
            <a:srgbClr val="FF8D8A"/>
          </a:solidFill>
          <a:ln>
            <a:solidFill>
              <a:srgbClr val="FF8D8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0"/>
    </mc:Choice>
    <mc:Fallback xmlns="">
      <p:transition spd="slow" advTm="35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49F9A9-B67A-AF6D-863E-4722C027B679}"/>
              </a:ext>
            </a:extLst>
          </p:cNvPr>
          <p:cNvSpPr/>
          <p:nvPr/>
        </p:nvSpPr>
        <p:spPr>
          <a:xfrm>
            <a:off x="5010240" y="2792709"/>
            <a:ext cx="5879449" cy="850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dirty="0">
                <a:solidFill>
                  <a:srgbClr val="0070C0"/>
                </a:solidFill>
              </a:rPr>
              <a:t>Break time – with a pass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463DE-D5B6-87DF-1066-6D8E1676A717}"/>
              </a:ext>
            </a:extLst>
          </p:cNvPr>
          <p:cNvSpPr/>
          <p:nvPr/>
        </p:nvSpPr>
        <p:spPr>
          <a:xfrm>
            <a:off x="4979293" y="1328073"/>
            <a:ext cx="6006039" cy="1406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dirty="0">
                <a:solidFill>
                  <a:srgbClr val="00B0F0"/>
                </a:solidFill>
              </a:rPr>
              <a:t>8am -  Browsing </a:t>
            </a:r>
          </a:p>
          <a:p>
            <a:pPr algn="ctr"/>
            <a:r>
              <a:rPr lang="en-GB" sz="4500" dirty="0">
                <a:solidFill>
                  <a:srgbClr val="00B0F0"/>
                </a:solidFill>
              </a:rPr>
              <a:t>8:15am -  Passes issued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35D5C6-7B8C-BB68-1C88-A17000D2B32A}"/>
              </a:ext>
            </a:extLst>
          </p:cNvPr>
          <p:cNvSpPr/>
          <p:nvPr/>
        </p:nvSpPr>
        <p:spPr>
          <a:xfrm>
            <a:off x="4755041" y="4523658"/>
            <a:ext cx="6604504" cy="104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dirty="0">
                <a:solidFill>
                  <a:srgbClr val="92D050"/>
                </a:solidFill>
              </a:rPr>
              <a:t>3:15pm – Homework club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C3D038-06C3-5492-0444-ED381D33A14F}"/>
              </a:ext>
            </a:extLst>
          </p:cNvPr>
          <p:cNvSpPr/>
          <p:nvPr/>
        </p:nvSpPr>
        <p:spPr>
          <a:xfrm>
            <a:off x="5043288" y="3611963"/>
            <a:ext cx="5878051" cy="104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0" dirty="0">
                <a:solidFill>
                  <a:srgbClr val="7030A0"/>
                </a:solidFill>
              </a:rPr>
              <a:t>Lunchtime – with a pass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FE1E0EBF-E6EA-052B-ECEB-EB7B09A287C1}"/>
              </a:ext>
            </a:extLst>
          </p:cNvPr>
          <p:cNvSpPr/>
          <p:nvPr/>
        </p:nvSpPr>
        <p:spPr>
          <a:xfrm>
            <a:off x="-780830" y="-294467"/>
            <a:ext cx="4389146" cy="2782063"/>
          </a:xfrm>
          <a:prstGeom prst="cloudCallout">
            <a:avLst>
              <a:gd name="adj1" fmla="val 35739"/>
              <a:gd name="adj2" fmla="val 56841"/>
            </a:avLst>
          </a:prstGeom>
          <a:solidFill>
            <a:srgbClr val="D4F1FF"/>
          </a:solidFill>
          <a:ln>
            <a:solidFill>
              <a:srgbClr val="D4F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33AD2-945F-93E2-5E3B-4F135779EBE2}"/>
              </a:ext>
            </a:extLst>
          </p:cNvPr>
          <p:cNvSpPr txBox="1"/>
          <p:nvPr/>
        </p:nvSpPr>
        <p:spPr>
          <a:xfrm>
            <a:off x="630058" y="455451"/>
            <a:ext cx="297825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000" dirty="0"/>
              <a:t>So, just to recap…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304F74-53B8-7820-068E-EBBA547A3EBC}"/>
              </a:ext>
            </a:extLst>
          </p:cNvPr>
          <p:cNvSpPr/>
          <p:nvPr/>
        </p:nvSpPr>
        <p:spPr>
          <a:xfrm>
            <a:off x="165704" y="3330171"/>
            <a:ext cx="3935991" cy="1040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DB4569"/>
                </a:solidFill>
              </a:rPr>
              <a:t>Opening Times</a:t>
            </a: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6D67A6-D938-2EE2-DC7F-FF4004286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5466" y="752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>
            <a:spLocks noGrp="1"/>
          </p:cNvSpPr>
          <p:nvPr>
            <p:ph type="ctrTitle" idx="4294967295"/>
          </p:nvPr>
        </p:nvSpPr>
        <p:spPr>
          <a:xfrm>
            <a:off x="1325418" y="1999480"/>
            <a:ext cx="9541163" cy="154728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000" dirty="0">
                <a:solidFill>
                  <a:srgbClr val="FFFFFF"/>
                </a:solidFill>
              </a:rPr>
              <a:t>Thanks </a:t>
            </a:r>
            <a:r>
              <a:rPr lang="en-GB" sz="8000" dirty="0">
                <a:solidFill>
                  <a:srgbClr val="FFFFFF"/>
                </a:solidFill>
              </a:rPr>
              <a:t>for listening</a:t>
            </a:r>
            <a:r>
              <a:rPr lang="en" sz="8000" dirty="0">
                <a:solidFill>
                  <a:srgbClr val="FFFFFF"/>
                </a:solidFill>
              </a:rPr>
              <a:t>!</a:t>
            </a:r>
            <a:endParaRPr sz="8000" dirty="0">
              <a:solidFill>
                <a:srgbClr val="FFFFFF"/>
              </a:solidFill>
            </a:endParaRPr>
          </a:p>
        </p:txBody>
      </p:sp>
      <p:sp>
        <p:nvSpPr>
          <p:cNvPr id="594" name="Google Shape;594;p38"/>
          <p:cNvSpPr txBox="1">
            <a:spLocks noGrp="1"/>
          </p:cNvSpPr>
          <p:nvPr>
            <p:ph type="subTitle" idx="4294967295"/>
          </p:nvPr>
        </p:nvSpPr>
        <p:spPr>
          <a:xfrm>
            <a:off x="1699682" y="3805517"/>
            <a:ext cx="8792633" cy="23600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GB" sz="6000" dirty="0">
                <a:solidFill>
                  <a:srgbClr val="4A5C65"/>
                </a:solidFill>
              </a:rPr>
              <a:t>Ms Wilkins 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GB" sz="6000" dirty="0">
                <a:solidFill>
                  <a:srgbClr val="4A5C65"/>
                </a:solidFill>
              </a:rPr>
              <a:t>WCA Librarian</a:t>
            </a:r>
            <a:endParaRPr sz="6000" dirty="0">
              <a:solidFill>
                <a:srgbClr val="4A5C65"/>
              </a:solidFill>
            </a:endParaRPr>
          </a:p>
          <a:p>
            <a:pPr marL="0" indent="0" algn="ctr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rgbClr val="4A5C65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25A03F-8259-49D4-DDA1-1DB772D3B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581" y="57472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F92D0-0FF9-49CF-9C3F-45546A675D06}"/>
              </a:ext>
            </a:extLst>
          </p:cNvPr>
          <p:cNvSpPr txBox="1">
            <a:spLocks/>
          </p:cNvSpPr>
          <p:nvPr/>
        </p:nvSpPr>
        <p:spPr>
          <a:xfrm>
            <a:off x="1902692" y="1333349"/>
            <a:ext cx="8285018" cy="282526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As we find ways of making sure everyone can use the library….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540A0-76B2-4911-8574-80D86F38291B}"/>
              </a:ext>
            </a:extLst>
          </p:cNvPr>
          <p:cNvSpPr txBox="1"/>
          <p:nvPr/>
        </p:nvSpPr>
        <p:spPr>
          <a:xfrm>
            <a:off x="4368801" y="4112016"/>
            <a:ext cx="581890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+mj-lt"/>
              </a:rPr>
              <a:t>We have come up with a few ideas</a:t>
            </a:r>
          </a:p>
        </p:txBody>
      </p:sp>
      <p:pic>
        <p:nvPicPr>
          <p:cNvPr id="6" name="Picture 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D5E88645-D92B-4A4D-8328-25C1FE4A53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454445">
            <a:off x="9545368" y="4378671"/>
            <a:ext cx="969539" cy="1591497"/>
          </a:xfrm>
          <a:prstGeom prst="rect">
            <a:avLst/>
          </a:prstGeom>
          <a:noFill/>
        </p:spPr>
      </p:pic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5C0436F0-E387-4955-83A2-9F7C1F6681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454445">
            <a:off x="983130" y="4468223"/>
            <a:ext cx="969539" cy="1591497"/>
          </a:xfrm>
          <a:prstGeom prst="rect">
            <a:avLst/>
          </a:prstGeom>
          <a:noFill/>
        </p:spPr>
      </p:pic>
      <p:pic>
        <p:nvPicPr>
          <p:cNvPr id="8" name="Picture 7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EE4441F-2EB3-4B43-AAEF-1C04E541EB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985127">
            <a:off x="1820616" y="5284840"/>
            <a:ext cx="564488" cy="926606"/>
          </a:xfrm>
          <a:prstGeom prst="rect">
            <a:avLst/>
          </a:prstGeom>
          <a:noFill/>
        </p:spPr>
      </p:pic>
      <p:pic>
        <p:nvPicPr>
          <p:cNvPr id="9" name="Picture 8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FFC8F194-582A-4A95-888D-E578D480BD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453743" flipH="1">
            <a:off x="547045" y="5206668"/>
            <a:ext cx="549694" cy="902322"/>
          </a:xfrm>
          <a:prstGeom prst="rect">
            <a:avLst/>
          </a:prstGeom>
          <a:noFill/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BD467D-BA4E-0455-5465-D016B2019F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77600" y="7878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  <p:extLst>
    <p:ext uri="{E180D4A7-C9FB-4DFB-919C-405C955672EB}">
      <p14:showEvtLst xmlns:p14="http://schemas.microsoft.com/office/powerpoint/2010/main">
        <p14:playEvt time="2" objId="10"/>
        <p14:stopEvt time="9088" objId="10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FF92D0-0FF9-49CF-9C3F-45546A675D06}"/>
              </a:ext>
            </a:extLst>
          </p:cNvPr>
          <p:cNvSpPr txBox="1">
            <a:spLocks/>
          </p:cNvSpPr>
          <p:nvPr/>
        </p:nvSpPr>
        <p:spPr>
          <a:xfrm>
            <a:off x="2824910" y="438925"/>
            <a:ext cx="8285018" cy="282526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4"/>
                </a:solidFill>
              </a:rPr>
              <a:t>All students can use the library by collecting a QR Code pass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540A0-76B2-4911-8574-80D86F38291B}"/>
              </a:ext>
            </a:extLst>
          </p:cNvPr>
          <p:cNvSpPr txBox="1"/>
          <p:nvPr/>
        </p:nvSpPr>
        <p:spPr>
          <a:xfrm>
            <a:off x="1576436" y="2034292"/>
            <a:ext cx="937093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A5A5A"/>
                </a:solidFill>
                <a:latin typeface="+mj-lt"/>
              </a:rPr>
              <a:t>The passes are released daily,  and you can get them from the library from 8:15am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07301861-890A-4A93-BC86-D1E1844C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28" y="1160491"/>
            <a:ext cx="1257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9304D9-DBD6-47B7-BBF0-B5E4F62A9E15}"/>
              </a:ext>
            </a:extLst>
          </p:cNvPr>
          <p:cNvSpPr txBox="1">
            <a:spLocks/>
          </p:cNvSpPr>
          <p:nvPr/>
        </p:nvSpPr>
        <p:spPr>
          <a:xfrm>
            <a:off x="363187" y="4823708"/>
            <a:ext cx="9081524" cy="1832934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FFCC"/>
                </a:solidFill>
              </a:rPr>
              <a:t>Choose a break or lunch time pass and spend some time exploring our shelves, reading, revising or playing games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5B4BB7-45BA-79A0-CD49-F5ACF7D6DB3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40332" y="13412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5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0"/>
    </mc:Choice>
    <mc:Fallback xmlns=""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  <p:extLst>
    <p:ext uri="{E180D4A7-C9FB-4DFB-919C-405C955672EB}">
      <p14:showEvtLst xmlns:p14="http://schemas.microsoft.com/office/powerpoint/2010/main">
        <p14:playEvt time="2" objId="10"/>
        <p14:stopEvt time="9088" objId="1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66E6D4-183D-4B10-9BE5-04CCC9D08AAB}"/>
              </a:ext>
            </a:extLst>
          </p:cNvPr>
          <p:cNvSpPr txBox="1">
            <a:spLocks/>
          </p:cNvSpPr>
          <p:nvPr/>
        </p:nvSpPr>
        <p:spPr>
          <a:xfrm>
            <a:off x="6480632" y="2079232"/>
            <a:ext cx="4668666" cy="31035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to explore, </a:t>
            </a:r>
            <a:br>
              <a:rPr lang="en-GB" sz="6000" dirty="0"/>
            </a:br>
            <a:r>
              <a:rPr lang="en-GB" sz="6000" dirty="0"/>
              <a:t>choose and reserve books.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91D8D-8085-39C8-20F7-85942C74B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704" y="1965036"/>
            <a:ext cx="4668665" cy="438152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5A1E9B-BF7C-731E-E7D3-7514ED6AEE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9298" y="123464"/>
            <a:ext cx="609600" cy="609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C68D7B0-7727-14C2-9665-6CC084741E8A}"/>
              </a:ext>
            </a:extLst>
          </p:cNvPr>
          <p:cNvSpPr txBox="1">
            <a:spLocks/>
          </p:cNvSpPr>
          <p:nvPr/>
        </p:nvSpPr>
        <p:spPr>
          <a:xfrm>
            <a:off x="4060556" y="325464"/>
            <a:ext cx="7169059" cy="31035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You can also access the library system 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1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0"/>
    </mc:Choice>
    <mc:Fallback xmlns="">
      <p:transition spd="slow" advTm="8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10"/>
        <p14:stopEvt time="9088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44628B-13B8-44AA-B2E4-AD04AD391902}"/>
              </a:ext>
            </a:extLst>
          </p:cNvPr>
          <p:cNvSpPr txBox="1">
            <a:spLocks/>
          </p:cNvSpPr>
          <p:nvPr/>
        </p:nvSpPr>
        <p:spPr>
          <a:xfrm>
            <a:off x="1844964" y="929425"/>
            <a:ext cx="9441873" cy="1528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your account to see what you have loaned, what you have read and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4D563-7A19-0C66-E4D7-4CBF2EB58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134" y="2802443"/>
            <a:ext cx="7162019" cy="394206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EE1199-2AC3-4FEB-AC6A-4857BB838F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808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0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7E2A87-78A1-0AD8-5F5D-06A165428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882" y="1112354"/>
            <a:ext cx="4106406" cy="272353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B8136B-6D0E-4CE0-A003-0C8AC1B2737D}"/>
              </a:ext>
            </a:extLst>
          </p:cNvPr>
          <p:cNvSpPr txBox="1">
            <a:spLocks/>
          </p:cNvSpPr>
          <p:nvPr/>
        </p:nvSpPr>
        <p:spPr>
          <a:xfrm>
            <a:off x="1179542" y="1532720"/>
            <a:ext cx="4165370" cy="21404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Finding out what </a:t>
            </a:r>
            <a:br>
              <a:rPr lang="en-GB" dirty="0"/>
            </a:br>
            <a:r>
              <a:rPr lang="en-GB" dirty="0"/>
              <a:t>books the library </a:t>
            </a:r>
            <a:br>
              <a:rPr lang="en-GB" dirty="0"/>
            </a:br>
            <a:r>
              <a:rPr lang="en-GB" dirty="0"/>
              <a:t>has is easy!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F671DF-B8AE-4A57-BFA1-C95753C898F9}"/>
              </a:ext>
            </a:extLst>
          </p:cNvPr>
          <p:cNvSpPr/>
          <p:nvPr/>
        </p:nvSpPr>
        <p:spPr>
          <a:xfrm>
            <a:off x="8683481" y="1093752"/>
            <a:ext cx="2281238" cy="1200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5210E-583A-4B45-B1A5-C1B48741ABB7}"/>
              </a:ext>
            </a:extLst>
          </p:cNvPr>
          <p:cNvSpPr txBox="1"/>
          <p:nvPr/>
        </p:nvSpPr>
        <p:spPr>
          <a:xfrm>
            <a:off x="10163933" y="2941611"/>
            <a:ext cx="176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Search </a:t>
            </a:r>
          </a:p>
          <a:p>
            <a:r>
              <a:rPr lang="en-GB" sz="2400" dirty="0"/>
              <a:t>title/author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93006-0115-4A82-BF26-4FCF29C5A64E}"/>
              </a:ext>
            </a:extLst>
          </p:cNvPr>
          <p:cNvSpPr txBox="1"/>
          <p:nvPr/>
        </p:nvSpPr>
        <p:spPr>
          <a:xfrm>
            <a:off x="2927786" y="4836978"/>
            <a:ext cx="176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See what others have read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CB619-37A7-4DDA-925E-B1280619C46F}"/>
              </a:ext>
            </a:extLst>
          </p:cNvPr>
          <p:cNvSpPr txBox="1"/>
          <p:nvPr/>
        </p:nvSpPr>
        <p:spPr>
          <a:xfrm>
            <a:off x="3657286" y="3618288"/>
            <a:ext cx="1769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Check out new books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63005-FCD3-479D-B935-3919C71C52B3}"/>
              </a:ext>
            </a:extLst>
          </p:cNvPr>
          <p:cNvSpPr txBox="1"/>
          <p:nvPr/>
        </p:nvSpPr>
        <p:spPr>
          <a:xfrm>
            <a:off x="9626369" y="199472"/>
            <a:ext cx="176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Try something new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D33C11-748D-2A2C-F48C-8F8D879F2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882" y="3512126"/>
            <a:ext cx="4106406" cy="279640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61DC113-ECA0-4BCC-A7AB-9B1FA3354E84}"/>
              </a:ext>
            </a:extLst>
          </p:cNvPr>
          <p:cNvSpPr/>
          <p:nvPr/>
        </p:nvSpPr>
        <p:spPr>
          <a:xfrm>
            <a:off x="5463734" y="3349253"/>
            <a:ext cx="2281238" cy="1200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6192C8-2752-4B5F-853C-0B491BABA60E}"/>
              </a:ext>
            </a:extLst>
          </p:cNvPr>
          <p:cNvSpPr/>
          <p:nvPr/>
        </p:nvSpPr>
        <p:spPr>
          <a:xfrm>
            <a:off x="4542103" y="4649880"/>
            <a:ext cx="2281238" cy="1200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88C56D-3E12-43ED-8CE3-D802C8F9F571}"/>
              </a:ext>
            </a:extLst>
          </p:cNvPr>
          <p:cNvSpPr/>
          <p:nvPr/>
        </p:nvSpPr>
        <p:spPr>
          <a:xfrm>
            <a:off x="8862422" y="3835891"/>
            <a:ext cx="2281238" cy="1200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CE8A01-E108-3C50-ED34-C1229DA2CA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8849" y="6147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/>
      <p:bldP spid="10" grpId="0"/>
      <p:bldP spid="12" grpId="0"/>
      <p:bldP spid="11" grpId="0" animBg="1"/>
      <p:bldP spid="13" grpId="0" animBg="1"/>
      <p:bldP spid="14" grpId="0" animBg="1"/>
    </p:bldLst>
  </p:timing>
  <p:extLst>
    <p:ext uri="{E180D4A7-C9FB-4DFB-919C-405C955672EB}">
      <p14:showEvtLst xmlns:p14="http://schemas.microsoft.com/office/powerpoint/2010/main">
        <p14:playEvt time="0" objId="1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86815-FFB5-946C-FF58-9815AC535796}"/>
              </a:ext>
            </a:extLst>
          </p:cNvPr>
          <p:cNvSpPr txBox="1">
            <a:spLocks/>
          </p:cNvSpPr>
          <p:nvPr/>
        </p:nvSpPr>
        <p:spPr>
          <a:xfrm>
            <a:off x="555248" y="836580"/>
            <a:ext cx="5442527" cy="546380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0" dirty="0"/>
              <a:t>Select a book to:</a:t>
            </a:r>
          </a:p>
          <a:p>
            <a:br>
              <a:rPr lang="en-GB" sz="18000" dirty="0"/>
            </a:br>
            <a:r>
              <a:rPr lang="en-GB" sz="18000" dirty="0"/>
              <a:t>	Find out more…</a:t>
            </a:r>
            <a:br>
              <a:rPr lang="en-GB" sz="18000" dirty="0"/>
            </a:br>
            <a:br>
              <a:rPr lang="en-GB" sz="18000" dirty="0"/>
            </a:br>
            <a:r>
              <a:rPr lang="en-GB" sz="18000" dirty="0"/>
              <a:t>	Add to wish list…</a:t>
            </a:r>
            <a:br>
              <a:rPr lang="en-GB" sz="18000" dirty="0"/>
            </a:br>
            <a:br>
              <a:rPr lang="en-GB" sz="18000" dirty="0"/>
            </a:br>
            <a:r>
              <a:rPr lang="en-GB" sz="18000" dirty="0"/>
              <a:t>	Write a review…</a:t>
            </a:r>
            <a:br>
              <a:rPr lang="en-GB" sz="18000" dirty="0"/>
            </a:br>
            <a:br>
              <a:rPr lang="en-GB" sz="18000" dirty="0"/>
            </a:br>
            <a:r>
              <a:rPr lang="en-GB" sz="18000" dirty="0"/>
              <a:t>	What is similar…</a:t>
            </a:r>
          </a:p>
          <a:p>
            <a:br>
              <a:rPr lang="en-GB" sz="18000" dirty="0"/>
            </a:br>
            <a:r>
              <a:rPr lang="en-GB" sz="18000" dirty="0"/>
              <a:t>	Similar authors…</a:t>
            </a:r>
            <a:br>
              <a:rPr lang="en-GB" sz="18000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8CA5EB8-5669-FE82-247E-9B17990E5DE6}"/>
              </a:ext>
            </a:extLst>
          </p:cNvPr>
          <p:cNvSpPr/>
          <p:nvPr/>
        </p:nvSpPr>
        <p:spPr>
          <a:xfrm>
            <a:off x="555248" y="1906133"/>
            <a:ext cx="729842" cy="262079"/>
          </a:xfrm>
          <a:prstGeom prst="rightArrow">
            <a:avLst/>
          </a:prstGeom>
          <a:solidFill>
            <a:srgbClr val="BC3896"/>
          </a:solidFill>
          <a:ln>
            <a:solidFill>
              <a:srgbClr val="BC3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48B88B1-80AA-E768-8CB8-C3DE5FF4609A}"/>
              </a:ext>
            </a:extLst>
          </p:cNvPr>
          <p:cNvSpPr/>
          <p:nvPr/>
        </p:nvSpPr>
        <p:spPr>
          <a:xfrm>
            <a:off x="555248" y="2898629"/>
            <a:ext cx="729842" cy="262079"/>
          </a:xfrm>
          <a:prstGeom prst="rightArrow">
            <a:avLst/>
          </a:prstGeom>
          <a:solidFill>
            <a:srgbClr val="F17430"/>
          </a:solidFill>
          <a:ln>
            <a:solidFill>
              <a:srgbClr val="F17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2DED7AE-22E0-2470-8284-16F8940BB38F}"/>
              </a:ext>
            </a:extLst>
          </p:cNvPr>
          <p:cNvSpPr/>
          <p:nvPr/>
        </p:nvSpPr>
        <p:spPr>
          <a:xfrm>
            <a:off x="555248" y="3828103"/>
            <a:ext cx="729842" cy="262079"/>
          </a:xfrm>
          <a:prstGeom prst="rightArrow">
            <a:avLst/>
          </a:prstGeom>
          <a:solidFill>
            <a:srgbClr val="B5D718"/>
          </a:solidFill>
          <a:ln>
            <a:solidFill>
              <a:srgbClr val="B5D7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624AD04-665F-5F54-320C-4BE4E615EACB}"/>
              </a:ext>
            </a:extLst>
          </p:cNvPr>
          <p:cNvSpPr/>
          <p:nvPr/>
        </p:nvSpPr>
        <p:spPr>
          <a:xfrm>
            <a:off x="511460" y="4775154"/>
            <a:ext cx="729842" cy="262079"/>
          </a:xfrm>
          <a:prstGeom prst="rightArrow">
            <a:avLst/>
          </a:prstGeom>
          <a:solidFill>
            <a:srgbClr val="FED61F"/>
          </a:solidFill>
          <a:ln>
            <a:solidFill>
              <a:srgbClr val="FED6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9B26D02-8D24-CF35-0290-C13F4F3F8170}"/>
              </a:ext>
            </a:extLst>
          </p:cNvPr>
          <p:cNvSpPr/>
          <p:nvPr/>
        </p:nvSpPr>
        <p:spPr>
          <a:xfrm>
            <a:off x="555248" y="5751980"/>
            <a:ext cx="729842" cy="26207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CD700-F578-2717-0C0E-C008D60F6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482" y="288174"/>
            <a:ext cx="5020236" cy="5463806"/>
          </a:xfrm>
          <a:prstGeom prst="rect">
            <a:avLst/>
          </a:prstGeom>
        </p:spPr>
      </p:pic>
      <p:pic>
        <p:nvPicPr>
          <p:cNvPr id="10" name="Picture 2" descr="Colourful-Books-web copy – Connecting STEM">
            <a:extLst>
              <a:ext uri="{FF2B5EF4-FFF2-40B4-BE49-F238E27FC236}">
                <a16:creationId xmlns:a16="http://schemas.microsoft.com/office/drawing/2014/main" id="{B83A83BA-28FD-C0ED-117A-3F0ACCFF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383" y="4775154"/>
            <a:ext cx="1762078" cy="17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61A819-5587-CD82-4618-EEDE06C32C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088" y="160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878A19-41AA-62A8-7196-EABC818256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16B376E9-F35F-CCF5-C2B9-9084529AD37E}"/>
              </a:ext>
            </a:extLst>
          </p:cNvPr>
          <p:cNvSpPr txBox="1">
            <a:spLocks/>
          </p:cNvSpPr>
          <p:nvPr/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600" kern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457200" lvl="1" algn="r" defTabSz="457200" rtl="0" eaLnBrk="1" latinLnBrk="0" hangingPunct="1">
              <a:buNone/>
              <a:defRPr sz="1600" kern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914400" lvl="2" algn="r" defTabSz="457200" rtl="0" eaLnBrk="1" latinLnBrk="0" hangingPunct="1">
              <a:buNone/>
              <a:defRPr sz="1600" kern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371600" lvl="3" algn="r" defTabSz="457200" rtl="0" eaLnBrk="1" latinLnBrk="0" hangingPunct="1">
              <a:buNone/>
              <a:defRPr sz="1600" kern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1828800" lvl="4" algn="r" defTabSz="457200" rtl="0" eaLnBrk="1" latinLnBrk="0" hangingPunct="1">
              <a:buNone/>
              <a:defRPr sz="1600" kern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286000" lvl="5" algn="r" defTabSz="457200" rtl="0" eaLnBrk="1" latinLnBrk="0" hangingPunct="1">
              <a:buNone/>
              <a:defRPr sz="1600" kern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2743200" lvl="6" algn="r" defTabSz="457200" rtl="0" eaLnBrk="1" latinLnBrk="0" hangingPunct="1">
              <a:buNone/>
              <a:defRPr sz="1600" kern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200400" lvl="7" algn="r" defTabSz="457200" rtl="0" eaLnBrk="1" latinLnBrk="0" hangingPunct="1">
              <a:buNone/>
              <a:defRPr sz="1600" kern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3657600" lvl="8" algn="r" defTabSz="457200" rtl="0" eaLnBrk="1" latinLnBrk="0" hangingPunct="1">
              <a:buNone/>
              <a:defRPr sz="1600" kern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F573E4-3DC1-BB2F-884D-3482A513AF60}"/>
              </a:ext>
            </a:extLst>
          </p:cNvPr>
          <p:cNvSpPr txBox="1">
            <a:spLocks/>
          </p:cNvSpPr>
          <p:nvPr/>
        </p:nvSpPr>
        <p:spPr>
          <a:xfrm>
            <a:off x="1130425" y="819817"/>
            <a:ext cx="10425154" cy="175909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a book you want to read? </a:t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The librarian will notify your tutor when it is ready for collection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B23884-B8F4-CCB6-5025-2E5F7CB6689F}"/>
              </a:ext>
            </a:extLst>
          </p:cNvPr>
          <p:cNvSpPr/>
          <p:nvPr/>
        </p:nvSpPr>
        <p:spPr>
          <a:xfrm>
            <a:off x="1503302" y="3274292"/>
            <a:ext cx="2659723" cy="262605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B26F8-C540-B4E6-076D-DD1D7E0A084A}"/>
              </a:ext>
            </a:extLst>
          </p:cNvPr>
          <p:cNvSpPr/>
          <p:nvPr/>
        </p:nvSpPr>
        <p:spPr>
          <a:xfrm>
            <a:off x="1856188" y="4190629"/>
            <a:ext cx="19888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Choose</a:t>
            </a: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60C9A2-5973-A1C4-6118-EB93FCC98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5791" y="0"/>
            <a:ext cx="609600" cy="6096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011D34B-B2C0-AF55-5DFB-F7AF0FEFCAD6}"/>
              </a:ext>
            </a:extLst>
          </p:cNvPr>
          <p:cNvSpPr/>
          <p:nvPr/>
        </p:nvSpPr>
        <p:spPr>
          <a:xfrm>
            <a:off x="4746137" y="3274292"/>
            <a:ext cx="2659723" cy="26260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AC70B0-0936-22EF-8780-6E44580B4385}"/>
              </a:ext>
            </a:extLst>
          </p:cNvPr>
          <p:cNvSpPr/>
          <p:nvPr/>
        </p:nvSpPr>
        <p:spPr>
          <a:xfrm>
            <a:off x="5099022" y="4190629"/>
            <a:ext cx="20921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Reserve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82D68-9690-6BBD-7F33-3EE6BB80B71D}"/>
              </a:ext>
            </a:extLst>
          </p:cNvPr>
          <p:cNvSpPr/>
          <p:nvPr/>
        </p:nvSpPr>
        <p:spPr>
          <a:xfrm>
            <a:off x="8028975" y="3274292"/>
            <a:ext cx="2659723" cy="2626056"/>
          </a:xfrm>
          <a:prstGeom prst="ellipse">
            <a:avLst/>
          </a:prstGeom>
          <a:solidFill>
            <a:srgbClr val="CDFFC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77F68C-F092-8F8C-0543-B4A86019A908}"/>
              </a:ext>
            </a:extLst>
          </p:cNvPr>
          <p:cNvSpPr/>
          <p:nvPr/>
        </p:nvSpPr>
        <p:spPr>
          <a:xfrm>
            <a:off x="8341857" y="4190629"/>
            <a:ext cx="20921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Collect</a:t>
            </a:r>
          </a:p>
        </p:txBody>
      </p:sp>
    </p:spTree>
    <p:extLst>
      <p:ext uri="{BB962C8B-B14F-4D97-AF65-F5344CB8AC3E}">
        <p14:creationId xmlns:p14="http://schemas.microsoft.com/office/powerpoint/2010/main" val="247764335"/>
      </p:ext>
    </p:extLst>
  </p:cSld>
  <p:clrMapOvr>
    <a:masterClrMapping/>
  </p:clrMapOvr>
  <p:transition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/>
      <p:bldP spid="16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A7F7A2-28DD-4850-ACF9-6B59E41B015F}"/>
              </a:ext>
            </a:extLst>
          </p:cNvPr>
          <p:cNvSpPr txBox="1">
            <a:spLocks/>
          </p:cNvSpPr>
          <p:nvPr/>
        </p:nvSpPr>
        <p:spPr>
          <a:xfrm>
            <a:off x="1281140" y="19295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0" indent="0">
              <a:buNone/>
            </a:pPr>
            <a:r>
              <a:rPr lang="en-GB" dirty="0"/>
              <a:t>   Come down before school &amp; we will help you find a perfect book!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Ask at the check in desk during break and lunch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Come down after school &amp; to find a book to take home!</a:t>
            </a:r>
          </a:p>
          <a:p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0A39E10-81CF-4074-B16C-195C67213B38}"/>
              </a:ext>
            </a:extLst>
          </p:cNvPr>
          <p:cNvSpPr/>
          <p:nvPr/>
        </p:nvSpPr>
        <p:spPr>
          <a:xfrm>
            <a:off x="745090" y="4560029"/>
            <a:ext cx="677241" cy="253218"/>
          </a:xfrm>
          <a:prstGeom prst="rightArrow">
            <a:avLst/>
          </a:prstGeom>
          <a:solidFill>
            <a:srgbClr val="A1FFFF"/>
          </a:solidFill>
          <a:ln>
            <a:solidFill>
              <a:srgbClr val="A1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0475787-5ED2-418C-BBDA-02E7A74ECB00}"/>
              </a:ext>
            </a:extLst>
          </p:cNvPr>
          <p:cNvSpPr/>
          <p:nvPr/>
        </p:nvSpPr>
        <p:spPr>
          <a:xfrm>
            <a:off x="745090" y="3540139"/>
            <a:ext cx="677240" cy="253218"/>
          </a:xfrm>
          <a:prstGeom prst="rightArrow">
            <a:avLst/>
          </a:prstGeom>
          <a:solidFill>
            <a:srgbClr val="FFBD80"/>
          </a:solidFill>
          <a:ln>
            <a:solidFill>
              <a:srgbClr val="FFBD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A52916F-AC21-499C-9C0C-16D511AFC26C}"/>
              </a:ext>
            </a:extLst>
          </p:cNvPr>
          <p:cNvSpPr/>
          <p:nvPr/>
        </p:nvSpPr>
        <p:spPr>
          <a:xfrm>
            <a:off x="745090" y="2520249"/>
            <a:ext cx="677240" cy="253218"/>
          </a:xfrm>
          <a:prstGeom prst="rightArrow">
            <a:avLst/>
          </a:prstGeom>
          <a:solidFill>
            <a:srgbClr val="FF7F97"/>
          </a:solidFill>
          <a:ln>
            <a:solidFill>
              <a:srgbClr val="FF7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815810-C09B-4E5C-B68B-82366586A004}"/>
              </a:ext>
            </a:extLst>
          </p:cNvPr>
          <p:cNvSpPr txBox="1">
            <a:spLocks/>
          </p:cNvSpPr>
          <p:nvPr/>
        </p:nvSpPr>
        <p:spPr>
          <a:xfrm>
            <a:off x="1083710" y="869101"/>
            <a:ext cx="10119906" cy="8298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Do you want to just browse and loan a book?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4C303A-C8BB-973F-3984-D460F6089B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2101" y="75114"/>
            <a:ext cx="609600" cy="609600"/>
          </a:xfrm>
          <a:prstGeom prst="rect">
            <a:avLst/>
          </a:prstGeom>
        </p:spPr>
      </p:pic>
      <p:pic>
        <p:nvPicPr>
          <p:cNvPr id="4" name="Picture 2" descr="Colourful-Books-web copy – Connecting STEM">
            <a:extLst>
              <a:ext uri="{FF2B5EF4-FFF2-40B4-BE49-F238E27FC236}">
                <a16:creationId xmlns:a16="http://schemas.microsoft.com/office/drawing/2014/main" id="{D9260F5C-F2D6-2B82-9E56-B2A92BC2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958" y="4515430"/>
            <a:ext cx="1762078" cy="17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2D4700F-5815-81AF-F496-BFEDD0321B32}"/>
              </a:ext>
            </a:extLst>
          </p:cNvPr>
          <p:cNvSpPr/>
          <p:nvPr/>
        </p:nvSpPr>
        <p:spPr>
          <a:xfrm>
            <a:off x="0" y="47787"/>
            <a:ext cx="1162674" cy="1097784"/>
          </a:xfrm>
          <a:prstGeom prst="ellipse">
            <a:avLst/>
          </a:prstGeom>
          <a:solidFill>
            <a:srgbClr val="FF7F97"/>
          </a:solidFill>
          <a:ln>
            <a:solidFill>
              <a:srgbClr val="FF7F97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DE6B47-871A-34EC-9078-8F26B4E5967A}"/>
              </a:ext>
            </a:extLst>
          </p:cNvPr>
          <p:cNvSpPr/>
          <p:nvPr/>
        </p:nvSpPr>
        <p:spPr>
          <a:xfrm>
            <a:off x="1216919" y="21861"/>
            <a:ext cx="557638" cy="574818"/>
          </a:xfrm>
          <a:prstGeom prst="ellipse">
            <a:avLst/>
          </a:prstGeom>
          <a:solidFill>
            <a:srgbClr val="FFBD80"/>
          </a:solidFill>
          <a:ln>
            <a:solidFill>
              <a:srgbClr val="FFBD8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34B291-F26F-E937-1040-B3536AD683B2}"/>
              </a:ext>
            </a:extLst>
          </p:cNvPr>
          <p:cNvSpPr/>
          <p:nvPr/>
        </p:nvSpPr>
        <p:spPr>
          <a:xfrm>
            <a:off x="116237" y="937647"/>
            <a:ext cx="663850" cy="680711"/>
          </a:xfrm>
          <a:prstGeom prst="ellipse">
            <a:avLst/>
          </a:prstGeom>
          <a:solidFill>
            <a:srgbClr val="A1FFFF"/>
          </a:solidFill>
          <a:ln>
            <a:solidFill>
              <a:srgbClr val="A1FF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9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8" objId="2"/>
        <p14:stopEvt time="14003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640</Words>
  <Application>Microsoft Office PowerPoint</Application>
  <PresentationFormat>Widescreen</PresentationFormat>
  <Paragraphs>87</Paragraphs>
  <Slides>15</Slides>
  <Notes>7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Lato Light</vt:lpstr>
      <vt:lpstr>Roboto Slab Regular</vt:lpstr>
      <vt:lpstr>Office Theme</vt:lpstr>
      <vt:lpstr>Kent template</vt:lpstr>
      <vt:lpstr>WCA Library  Welcomes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listening!</vt:lpstr>
    </vt:vector>
  </TitlesOfParts>
  <Company>WCA-SCCM-001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WCA Library Welcomes you back!</dc:title>
  <dc:creator>Library</dc:creator>
  <cp:lastModifiedBy>Gary Brightside</cp:lastModifiedBy>
  <cp:revision>84</cp:revision>
  <dcterms:created xsi:type="dcterms:W3CDTF">2020-09-10T09:05:25Z</dcterms:created>
  <dcterms:modified xsi:type="dcterms:W3CDTF">2024-05-14T09:48:45Z</dcterms:modified>
</cp:coreProperties>
</file>