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88" r:id="rId3"/>
    <p:sldId id="285" r:id="rId4"/>
    <p:sldId id="283" r:id="rId5"/>
    <p:sldId id="256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7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D1C"/>
    <a:srgbClr val="FFFFFF"/>
    <a:srgbClr val="00ABD7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594C-2913-43FB-8789-D8DB1C4955B0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E4556-4266-4F37-862D-322F9E326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6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4556-4266-4F37-862D-322F9E3265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4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1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7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8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2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4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5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8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1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E2C2-E7B0-4A48-B013-AC2F229AEA62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067A-FD9B-46AA-876F-8C71855ED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lives.org.uk/advice/teenagers/school-learning/exam-stress/" TargetMode="External"/><Relationship Id="rId2" Type="http://schemas.openxmlformats.org/officeDocument/2006/relationships/hyperlink" Target="https://www.relate.org.uk/blog/2015/5/20/helping-your-teen-cope-exam-stres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yskillszone.co.uk/" TargetMode="External"/><Relationship Id="rId3" Type="http://schemas.openxmlformats.org/officeDocument/2006/relationships/hyperlink" Target="http://www.bbc.co.uk/bitesize" TargetMode="External"/><Relationship Id="rId7" Type="http://schemas.openxmlformats.org/officeDocument/2006/relationships/hyperlink" Target="https://www.senecalearning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trevising.co.uk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s-cool.co.uk/" TargetMode="External"/><Relationship Id="rId10" Type="http://schemas.openxmlformats.org/officeDocument/2006/relationships/hyperlink" Target="http://westcoventryacademy.org/learning/exams/revision_advice.aspx" TargetMode="External"/><Relationship Id="rId4" Type="http://schemas.openxmlformats.org/officeDocument/2006/relationships/hyperlink" Target="http://www.rewardinglearning.co.uk/" TargetMode="External"/><Relationship Id="rId9" Type="http://schemas.openxmlformats.org/officeDocument/2006/relationships/hyperlink" Target="http://www.fastpapers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7E288-A358-4C56-8610-42FCEAFBE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" r="2243"/>
          <a:stretch/>
        </p:blipFill>
        <p:spPr>
          <a:xfrm>
            <a:off x="-1" y="-1"/>
            <a:ext cx="9164455" cy="6605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2C6E6-8D82-4237-B9E4-49B28D363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4"/>
            <a:ext cx="9144000" cy="1412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576AF-AD38-4504-9E60-0CF47D400186}"/>
              </a:ext>
            </a:extLst>
          </p:cNvPr>
          <p:cNvSpPr txBox="1"/>
          <p:nvPr/>
        </p:nvSpPr>
        <p:spPr>
          <a:xfrm>
            <a:off x="378823" y="269136"/>
            <a:ext cx="8386354" cy="5293757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7000" b="1" dirty="0">
                <a:solidFill>
                  <a:srgbClr val="F99D1C"/>
                </a:solidFill>
              </a:rPr>
              <a:t>GCSE</a:t>
            </a:r>
          </a:p>
          <a:p>
            <a:pPr algn="ctr"/>
            <a:endParaRPr lang="en-GB" sz="4500" b="1" dirty="0" smtClean="0">
              <a:solidFill>
                <a:srgbClr val="231F20"/>
              </a:solidFill>
            </a:endParaRPr>
          </a:p>
          <a:p>
            <a:pPr algn="ctr"/>
            <a:endParaRPr lang="en-GB" sz="4500" b="1" dirty="0">
              <a:solidFill>
                <a:srgbClr val="231F20"/>
              </a:solidFill>
            </a:endParaRPr>
          </a:p>
          <a:p>
            <a:pPr algn="ctr"/>
            <a:endParaRPr lang="en-GB" sz="4500" b="1" dirty="0" smtClean="0">
              <a:solidFill>
                <a:srgbClr val="231F20"/>
              </a:solidFill>
            </a:endParaRPr>
          </a:p>
          <a:p>
            <a:pPr algn="ctr"/>
            <a:r>
              <a:rPr lang="en-GB" sz="3300" b="1" i="1" dirty="0" smtClean="0">
                <a:solidFill>
                  <a:srgbClr val="231F20"/>
                </a:solidFill>
              </a:rPr>
              <a:t>Wednesday 13 March 2019</a:t>
            </a:r>
            <a:endParaRPr lang="en-GB" sz="3300" b="1" i="1" dirty="0">
              <a:solidFill>
                <a:srgbClr val="231F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9521" y="1792629"/>
            <a:ext cx="548765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0" b="1" dirty="0">
                <a:solidFill>
                  <a:srgbClr val="231F20"/>
                </a:solidFill>
              </a:rPr>
              <a:t>Parent </a:t>
            </a:r>
            <a:endParaRPr lang="en-GB" sz="14000" dirty="0"/>
          </a:p>
        </p:txBody>
      </p:sp>
      <p:sp>
        <p:nvSpPr>
          <p:cNvPr id="6" name="Rectangle 5"/>
          <p:cNvSpPr/>
          <p:nvPr/>
        </p:nvSpPr>
        <p:spPr>
          <a:xfrm>
            <a:off x="1673042" y="3375507"/>
            <a:ext cx="63606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dirty="0">
                <a:solidFill>
                  <a:srgbClr val="231F2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4257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112" y="200027"/>
            <a:ext cx="4900612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6.Sleep Patterns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111" y="1127603"/>
            <a:ext cx="832657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Young people need between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8 – 9 hours sleep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per night 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 your child create a relaxing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evening routine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sure they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don’t eat too late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night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Avoid giving them caffeine or sugary drinks late at night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sure they don’t work 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too late before going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bed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Encourage them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switch off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media /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least an hour before bedtime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teensleepb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24" y="3435927"/>
            <a:ext cx="3692137" cy="2511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56" y="316333"/>
            <a:ext cx="4900612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Unplugging </a:t>
            </a:r>
          </a:p>
        </p:txBody>
      </p:sp>
      <p:pic>
        <p:nvPicPr>
          <p:cNvPr id="8" name="Picture 2" descr="https://www.timeshighereducation.com/sites/default/files/shutterstock_218239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13250" r="13764"/>
          <a:stretch/>
        </p:blipFill>
        <p:spPr bwMode="auto">
          <a:xfrm>
            <a:off x="4890655" y="3103418"/>
            <a:ext cx="4045528" cy="333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655" y="1290891"/>
            <a:ext cx="8617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 them switch off from technology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at least 30 mins- 1 hr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before going to sleep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sure they put their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phone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&amp; on silent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while they are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revising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Choose some time each day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switch off and unplug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technology with them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-media-cache-ak0.pinimg.com/originals/c3/26/f6/c326f6252fc77b00b8e4cb3d4694df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13863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110" y="104709"/>
            <a:ext cx="6729411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Staying Cool &amp; Calm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054" y="1574963"/>
            <a:ext cx="8201891" cy="3170099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Set a good example by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staying calm yourself 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them plan out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coping strategies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to deal with their stress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Give them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positive distractions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away from studying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821" y="132214"/>
            <a:ext cx="4900612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 informed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A4D0-56DD-4A13-B7F6-2AD215924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4" r="4073"/>
          <a:stretch/>
        </p:blipFill>
        <p:spPr>
          <a:xfrm>
            <a:off x="1482441" y="1133523"/>
            <a:ext cx="6594764" cy="4606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9C64F-F38C-4271-8DD9-BCC5CF689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25" b="5666"/>
          <a:stretch/>
        </p:blipFill>
        <p:spPr>
          <a:xfrm>
            <a:off x="1482441" y="909250"/>
            <a:ext cx="7013562" cy="476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00" y="892880"/>
            <a:ext cx="6428504" cy="48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hShECRBJquw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28980"/>
          <a:stretch/>
        </p:blipFill>
        <p:spPr bwMode="auto">
          <a:xfrm>
            <a:off x="0" y="-1"/>
            <a:ext cx="9157855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5" y="89240"/>
            <a:ext cx="5735778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Fail successfully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722" y="1322076"/>
            <a:ext cx="8578555" cy="313932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Give them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reinforcement </a:t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“You can’t do this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improvement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vs target grades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Celebrate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any successes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reward them e.g. if they have achieved their mini-goals </a:t>
            </a:r>
          </a:p>
          <a:p>
            <a:pPr marL="457189" indent="-45718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them how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of them you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389DF-A511-45DF-A83C-F3EA4219B3D9}"/>
              </a:ext>
            </a:extLst>
          </p:cNvPr>
          <p:cNvSpPr txBox="1"/>
          <p:nvPr/>
        </p:nvSpPr>
        <p:spPr>
          <a:xfrm>
            <a:off x="1828800" y="952337"/>
            <a:ext cx="7315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/>
              <a:t>Further reading:</a:t>
            </a:r>
            <a:endParaRPr lang="en-GB" sz="2200" b="1" dirty="0"/>
          </a:p>
          <a:p>
            <a:r>
              <a:rPr lang="en-GB" sz="2200" b="1" i="1" dirty="0"/>
              <a:t>Mindset: the new psychology of success </a:t>
            </a:r>
            <a:r>
              <a:rPr lang="en-GB" sz="2200" b="1" dirty="0"/>
              <a:t>(Carol Dweck, 2012)</a:t>
            </a:r>
          </a:p>
          <a:p>
            <a:endParaRPr lang="en-GB" sz="2200" b="1" dirty="0"/>
          </a:p>
          <a:p>
            <a:r>
              <a:rPr lang="en-GB" sz="2200" b="1" i="1" dirty="0"/>
              <a:t>The Teenage Guide to Stress </a:t>
            </a:r>
            <a:r>
              <a:rPr lang="en-GB" sz="2200" b="1" dirty="0"/>
              <a:t>(Nicola Morgan, 2014)</a:t>
            </a:r>
          </a:p>
          <a:p>
            <a:endParaRPr lang="en-GB" sz="2200" b="1" dirty="0"/>
          </a:p>
          <a:p>
            <a:r>
              <a:rPr lang="en-GB" sz="2200" b="1" i="1" dirty="0"/>
              <a:t>Blame My Brain: The Amazing Teenage Brain Revealed </a:t>
            </a:r>
            <a:r>
              <a:rPr lang="en-GB" sz="2200" b="1" dirty="0"/>
              <a:t/>
            </a:r>
            <a:br>
              <a:rPr lang="en-GB" sz="2200" b="1" dirty="0"/>
            </a:br>
            <a:r>
              <a:rPr lang="en-GB" sz="2200" b="1" dirty="0"/>
              <a:t>(Nicola Morgan, 2013)</a:t>
            </a:r>
          </a:p>
          <a:p>
            <a:endParaRPr lang="en-GB" sz="2200" b="1" dirty="0"/>
          </a:p>
          <a:p>
            <a:r>
              <a:rPr lang="en-GB" sz="2200" b="1" dirty="0">
                <a:hlinkClick r:id="rId2"/>
              </a:rPr>
              <a:t>https://</a:t>
            </a:r>
            <a:r>
              <a:rPr lang="en-GB" sz="2200" b="1" dirty="0" smtClean="0">
                <a:hlinkClick r:id="rId2"/>
              </a:rPr>
              <a:t>www.relate.org.uk/blog/2015/5/20/helping-your-teen-cope-exam-stress</a:t>
            </a:r>
            <a:r>
              <a:rPr lang="en-GB" sz="2200" b="1" dirty="0" smtClean="0"/>
              <a:t> </a:t>
            </a:r>
          </a:p>
          <a:p>
            <a:endParaRPr lang="en-GB" sz="2200" b="1" dirty="0"/>
          </a:p>
          <a:p>
            <a:r>
              <a:rPr lang="en-GB" sz="2200" b="1" dirty="0">
                <a:hlinkClick r:id="rId3"/>
              </a:rPr>
              <a:t>https://www.familylives.org.uk/advice/teenagers/school-learning/exam-stress</a:t>
            </a:r>
            <a:r>
              <a:rPr lang="en-GB" sz="2200" b="1" dirty="0" smtClean="0">
                <a:hlinkClick r:id="rId3"/>
              </a:rPr>
              <a:t>/</a:t>
            </a:r>
            <a:r>
              <a:rPr lang="en-GB" sz="2200" b="1" dirty="0" smtClean="0"/>
              <a:t> </a:t>
            </a:r>
            <a:endParaRPr lang="en-GB" sz="2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E3BD9-A657-43C6-B464-D2926EF08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4" y="1219202"/>
            <a:ext cx="1364673" cy="1364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7672" y="376504"/>
            <a:ext cx="6082145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300" b="1" u="sng" dirty="0">
                <a:solidFill>
                  <a:prstClr val="black"/>
                </a:solidFill>
              </a:rPr>
              <a:t>Further links:</a:t>
            </a:r>
            <a:endParaRPr lang="en-GB" sz="33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sz="2200" b="1" dirty="0" smtClean="0">
              <a:solidFill>
                <a:prstClr val="black"/>
              </a:solidFill>
              <a:hlinkClick r:id="rId3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prstClr val="black"/>
                </a:solidFill>
                <a:hlinkClick r:id="rId3"/>
              </a:rPr>
              <a:t>www.bbc.co.uk/bitesize</a:t>
            </a:r>
            <a:endParaRPr lang="en-GB" sz="22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4"/>
              </a:rPr>
              <a:t>www.rewardinglearning.co.uk</a:t>
            </a:r>
            <a:endParaRPr lang="en-GB" sz="22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5"/>
              </a:rPr>
              <a:t>www.s-cool.co.uk</a:t>
            </a:r>
            <a:endParaRPr lang="en-GB" sz="22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6"/>
              </a:rPr>
              <a:t>https://getrevising.co.uk/</a:t>
            </a:r>
            <a:r>
              <a:rPr lang="en-GB" sz="2200" b="1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7"/>
              </a:rPr>
              <a:t>https://www.senecalearning.com/</a:t>
            </a:r>
            <a:r>
              <a:rPr lang="en-GB" sz="2200" b="1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8"/>
              </a:rPr>
              <a:t>www.studyskillszone.co.uk</a:t>
            </a:r>
            <a:endParaRPr lang="en-GB" sz="22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9"/>
              </a:rPr>
              <a:t>www.fastpapers.co.uk</a:t>
            </a:r>
            <a:endParaRPr lang="en-GB" sz="22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prstClr val="black"/>
                </a:solidFill>
                <a:hlinkClick r:id="rId10"/>
              </a:rPr>
              <a:t>http://westcoventryacademy.org/learning/exams/revision_advice.aspx</a:t>
            </a:r>
            <a:r>
              <a:rPr lang="en-GB" sz="22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DEB51-15BD-4186-9F6A-7F6926F7D3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211" y="376504"/>
            <a:ext cx="1640278" cy="16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408BA-B8DC-43F1-AEA2-53D395E91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5" r="766" b="5080"/>
          <a:stretch/>
        </p:blipFill>
        <p:spPr>
          <a:xfrm>
            <a:off x="0" y="5445874"/>
            <a:ext cx="9144000" cy="1412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6" y="286870"/>
            <a:ext cx="8363005" cy="52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epicnewmedia.co.uk/perch/resources/infographic-tips-ide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2" r="24659"/>
          <a:stretch/>
        </p:blipFill>
        <p:spPr bwMode="auto">
          <a:xfrm>
            <a:off x="0" y="706063"/>
            <a:ext cx="9164782" cy="5445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782" y="733519"/>
            <a:ext cx="4287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A9D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tips to support your child through their exams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lessthismorethat.com/wp-content/uploads/2017/01/Day-2-Logo-Design-1080x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2230"/>
          <a:stretch/>
        </p:blipFill>
        <p:spPr bwMode="auto">
          <a:xfrm>
            <a:off x="0" y="0"/>
            <a:ext cx="9144000" cy="6554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255" y="190417"/>
            <a:ext cx="8797636" cy="1323439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help your child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prepare them to perform?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10" y="1704273"/>
            <a:ext cx="3906981" cy="4093428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Being a role model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Help them set goals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Keep them active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Healthy eating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Time out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Sleep patterns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Unplugging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Staying cool &amp;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calm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informed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Belief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838" y="200027"/>
            <a:ext cx="6343649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Being a role model </a:t>
            </a:r>
          </a:p>
        </p:txBody>
      </p:sp>
      <p:pic>
        <p:nvPicPr>
          <p:cNvPr id="2050" name="Picture 2" descr="https://s-media-cache-ak0.pinimg.com/236x/f1/cd/88/f1cd88fb59bb0aa4112eadd9b8c40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97" y="2055233"/>
            <a:ext cx="3936963" cy="393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212" y="1067942"/>
            <a:ext cx="55721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Set a good example by modelling the behaviour you want your child to adopt…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Planning for the week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healthily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Keeping hydrated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Leading an active life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Staying calm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Being organised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Good sleep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676" y="200027"/>
            <a:ext cx="4900612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Goal Setting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676" y="1014881"/>
            <a:ext cx="8672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eep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revision planner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displayed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their room / on the fridge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positive reinforcement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‘why’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‘what’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they want to achieve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mamiverse.com/wp-content/uploads/2016/01/Goal-Setting-How-to-Get-the-Heck-Out-of-Your-Own-Way-and-Actually-Grow-Main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57" y="3814369"/>
            <a:ext cx="3459788" cy="233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530" y="193066"/>
            <a:ext cx="4900612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Keeping Active</a:t>
            </a:r>
          </a:p>
        </p:txBody>
      </p:sp>
      <p:pic>
        <p:nvPicPr>
          <p:cNvPr id="4098" name="Picture 2" descr="http://chadmorrisonfitness.com.au/wp-content/uploads/2016/03/COMING-S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36" y="2369128"/>
            <a:ext cx="3953690" cy="395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972465" y="0"/>
            <a:ext cx="2790824" cy="2616847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20-30 </a:t>
            </a: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minutes per day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62" y="1087246"/>
            <a:ext cx="54473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Carry out exercise in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manageable chunks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e.g. 2 x 15 min sessions throughout the day OR 3 x 30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week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 to do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active things together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a weekend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 them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out their weekly exercise schedule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 advance</a:t>
            </a:r>
          </a:p>
          <a:p>
            <a:pPr marL="342891" indent="-34289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exercise your brain functions well, so encourage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revision session afterwards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317" y="95645"/>
            <a:ext cx="4900612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Healthy Eating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317" y="1100862"/>
            <a:ext cx="8772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high sugary and fatty foods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or drinks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Encourage them to eat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breakfast everyday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Hydration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is key to brain functioning so make sure your child carries a bottle of water with them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E3B2B7-1FA8-43B1-9070-DB03E7AF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1" y="2829328"/>
            <a:ext cx="4627036" cy="31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blog.prepare-enrich.com/wp-content/uploads/2016/06/alarmcl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8"/>
          <a:stretch/>
        </p:blipFill>
        <p:spPr bwMode="auto">
          <a:xfrm>
            <a:off x="-31362" y="0"/>
            <a:ext cx="9175362" cy="6504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258" y="110288"/>
            <a:ext cx="3743323" cy="769441"/>
          </a:xfrm>
          <a:prstGeom prst="rect">
            <a:avLst/>
          </a:prstGeom>
          <a:solidFill>
            <a:srgbClr val="00AB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Time Out</a:t>
            </a:r>
          </a:p>
        </p:txBody>
      </p:sp>
      <p:pic>
        <p:nvPicPr>
          <p:cNvPr id="3074" name="Picture 2" descr="Image result for TAKING TIME 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33084" r="37892" b="32093"/>
          <a:stretch/>
        </p:blipFill>
        <p:spPr bwMode="auto">
          <a:xfrm>
            <a:off x="4611517" y="4314270"/>
            <a:ext cx="4532483" cy="1577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58" y="805997"/>
            <a:ext cx="88114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them to build in opportunities to take some time out every week, away from study.  For example: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out for food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 friends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bath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to music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 book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a hobby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shopping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 the cinema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150A2-8AF8-4802-B689-7A1203150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" r="766" b="5080"/>
          <a:stretch/>
        </p:blipFill>
        <p:spPr>
          <a:xfrm>
            <a:off x="0" y="5445875"/>
            <a:ext cx="9144000" cy="1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463</Words>
  <Application>Microsoft Office PowerPoint</Application>
  <PresentationFormat>On-screen Show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sidell</dc:creator>
  <cp:lastModifiedBy>Bertram Richter</cp:lastModifiedBy>
  <cp:revision>116</cp:revision>
  <dcterms:created xsi:type="dcterms:W3CDTF">2017-03-20T20:08:36Z</dcterms:created>
  <dcterms:modified xsi:type="dcterms:W3CDTF">2019-03-13T10:44:05Z</dcterms:modified>
</cp:coreProperties>
</file>