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5"/>
  </p:notesMasterIdLst>
  <p:sldIdLst>
    <p:sldId id="256" r:id="rId3"/>
    <p:sldId id="268" r:id="rId4"/>
    <p:sldId id="293" r:id="rId5"/>
    <p:sldId id="282" r:id="rId6"/>
    <p:sldId id="290" r:id="rId7"/>
    <p:sldId id="291" r:id="rId8"/>
    <p:sldId id="292" r:id="rId9"/>
    <p:sldId id="289" r:id="rId10"/>
    <p:sldId id="294" r:id="rId11"/>
    <p:sldId id="288" r:id="rId12"/>
    <p:sldId id="295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75"/>
    <a:srgbClr val="CCCCFF"/>
    <a:srgbClr val="BBD4EA"/>
    <a:srgbClr val="C3DCB3"/>
    <a:srgbClr val="FFFEC2"/>
    <a:srgbClr val="FF5757"/>
    <a:srgbClr val="C5DCF7"/>
    <a:srgbClr val="F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0213-9340-45C2-91B9-4F07403DAB4A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3D2B-148E-41D6-BE49-D3D3B388D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20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7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8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61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5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6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940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652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53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7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072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9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52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0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0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855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298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27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105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50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9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6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8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8B59-7633-40A5-92E5-D0E80782CDF9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777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hyperlink" Target="http://cliparts.co/light-bulb-picture-cartoon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BE52EA-7C63-48FB-A524-A0CFB4C85BF1}"/>
              </a:ext>
            </a:extLst>
          </p:cNvPr>
          <p:cNvSpPr/>
          <p:nvPr/>
        </p:nvSpPr>
        <p:spPr>
          <a:xfrm>
            <a:off x="433102" y="428264"/>
            <a:ext cx="11325796" cy="6001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84" y="1741955"/>
            <a:ext cx="9144000" cy="1514620"/>
          </a:xfrm>
        </p:spPr>
        <p:txBody>
          <a:bodyPr>
            <a:normAutofit/>
          </a:bodyPr>
          <a:lstStyle/>
          <a:p>
            <a:r>
              <a:rPr lang="en-GB" sz="5000" dirty="0">
                <a:latin typeface="Century Gothic" panose="020B0502020202020204" pitchFamily="34" charset="0"/>
              </a:rPr>
              <a:t>WCA Library </a:t>
            </a:r>
            <a:br>
              <a:rPr lang="en-GB" sz="5000" dirty="0">
                <a:latin typeface="Century Gothic" panose="020B0502020202020204" pitchFamily="34" charset="0"/>
              </a:rPr>
            </a:br>
            <a:r>
              <a:rPr lang="en-GB" sz="5000" dirty="0">
                <a:latin typeface="Century Gothic" panose="020B0502020202020204" pitchFamily="34" charset="0"/>
              </a:rPr>
              <a:t>Welcomes you back</a:t>
            </a:r>
            <a:r>
              <a:rPr lang="en-GB" sz="50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8" y="554849"/>
            <a:ext cx="2191739" cy="10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4880"/>
            <a:ext cx="10058400" cy="282892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772B7-2282-4BA2-84C4-B9FF6B220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85236" y="428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2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7"/>
    </mc:Choice>
    <mc:Fallback xmlns="">
      <p:transition spd="slow" advTm="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" objId="10"/>
        <p14:stopEvt time="6657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8F453E-8B31-41B3-84DF-7E952EF1B2D3}"/>
              </a:ext>
            </a:extLst>
          </p:cNvPr>
          <p:cNvSpPr txBox="1">
            <a:spLocks/>
          </p:cNvSpPr>
          <p:nvPr/>
        </p:nvSpPr>
        <p:spPr>
          <a:xfrm>
            <a:off x="2348345" y="349466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Logging in is easy!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FC47D5-C52E-4182-9931-46A4D9349245}"/>
              </a:ext>
            </a:extLst>
          </p:cNvPr>
          <p:cNvSpPr txBox="1">
            <a:spLocks/>
          </p:cNvSpPr>
          <p:nvPr/>
        </p:nvSpPr>
        <p:spPr>
          <a:xfrm>
            <a:off x="1515611" y="2569482"/>
            <a:ext cx="10515600" cy="15016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User Name : 	***** (Your library number)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Password : 		***** (Your library number) </a:t>
            </a:r>
          </a:p>
          <a:p>
            <a:endParaRPr lang="en-GB" sz="30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CD2EA13-73D2-420E-BF93-19DF27AC5740}"/>
              </a:ext>
            </a:extLst>
          </p:cNvPr>
          <p:cNvSpPr/>
          <p:nvPr/>
        </p:nvSpPr>
        <p:spPr>
          <a:xfrm>
            <a:off x="5802957" y="4244829"/>
            <a:ext cx="4059382" cy="2510994"/>
          </a:xfrm>
          <a:prstGeom prst="wedgeEllipseCallout">
            <a:avLst>
              <a:gd name="adj1" fmla="val -72938"/>
              <a:gd name="adj2" fmla="val -44781"/>
            </a:avLst>
          </a:prstGeom>
          <a:solidFill>
            <a:srgbClr val="FFC7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You can change your password – but REMEMBER TO WRITE IT DOWN!</a:t>
            </a:r>
          </a:p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CA46E-C82D-443C-96D9-A3D2975D534D}"/>
              </a:ext>
            </a:extLst>
          </p:cNvPr>
          <p:cNvSpPr txBox="1"/>
          <p:nvPr/>
        </p:nvSpPr>
        <p:spPr>
          <a:xfrm>
            <a:off x="1515611" y="1872544"/>
            <a:ext cx="81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Type in your browser: u004889.microlibrarian.net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FD2B6D-CA12-48B3-B730-7C56D34B1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1611" y="1796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2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8"/>
    </mc:Choice>
    <mc:Fallback xmlns="">
      <p:transition spd="slow" advTm="30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  <p:extLst>
    <p:ext uri="{E180D4A7-C9FB-4DFB-919C-405C955672EB}">
      <p14:showEvtLst xmlns:p14="http://schemas.microsoft.com/office/powerpoint/2010/main">
        <p14:playEvt time="170" objId="4"/>
        <p14:pauseEvt time="2326" objId="4"/>
        <p14:seekEvt time="2326" objId="4" seek="1921"/>
        <p14:resumeEvt time="2326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2D6BD7-F389-4A49-AF73-53B8038C991C}"/>
              </a:ext>
            </a:extLst>
          </p:cNvPr>
          <p:cNvSpPr/>
          <p:nvPr/>
        </p:nvSpPr>
        <p:spPr>
          <a:xfrm>
            <a:off x="433102" y="428264"/>
            <a:ext cx="11325796" cy="6001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7664D-3E0F-44EA-B646-97760186CAC8}"/>
              </a:ext>
            </a:extLst>
          </p:cNvPr>
          <p:cNvSpPr/>
          <p:nvPr/>
        </p:nvSpPr>
        <p:spPr>
          <a:xfrm>
            <a:off x="5879449" y="3560575"/>
            <a:ext cx="3657600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0070C0"/>
                </a:solidFill>
              </a:rPr>
              <a:t>Read it!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DD48-430C-46B2-9FED-5BDFF5E7D514}"/>
              </a:ext>
            </a:extLst>
          </p:cNvPr>
          <p:cNvSpPr/>
          <p:nvPr/>
        </p:nvSpPr>
        <p:spPr>
          <a:xfrm>
            <a:off x="6122730" y="2297609"/>
            <a:ext cx="3657600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00B0F0"/>
                </a:solidFill>
              </a:rPr>
              <a:t>Receive it!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114CC-D33E-4BAE-8E0E-52CD9B58D2E8}"/>
              </a:ext>
            </a:extLst>
          </p:cNvPr>
          <p:cNvSpPr/>
          <p:nvPr/>
        </p:nvSpPr>
        <p:spPr>
          <a:xfrm>
            <a:off x="6158597" y="1034643"/>
            <a:ext cx="3657600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92D050"/>
                </a:solidFill>
              </a:rPr>
              <a:t>Request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D29D1-3921-4D4F-BAF2-3FAFD7B51341}"/>
              </a:ext>
            </a:extLst>
          </p:cNvPr>
          <p:cNvSpPr/>
          <p:nvPr/>
        </p:nvSpPr>
        <p:spPr>
          <a:xfrm>
            <a:off x="6096000" y="4823541"/>
            <a:ext cx="3657600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7030A0"/>
                </a:solidFill>
              </a:rPr>
              <a:t>Return it!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77FA5B5-A8D5-457D-9834-88E760510AEB}"/>
              </a:ext>
            </a:extLst>
          </p:cNvPr>
          <p:cNvSpPr/>
          <p:nvPr/>
        </p:nvSpPr>
        <p:spPr>
          <a:xfrm>
            <a:off x="531566" y="769086"/>
            <a:ext cx="4293930" cy="2611582"/>
          </a:xfrm>
          <a:prstGeom prst="cloudCallout">
            <a:avLst>
              <a:gd name="adj1" fmla="val 35739"/>
              <a:gd name="adj2" fmla="val 568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EF587-940B-4C42-9F40-26BD2C1B4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50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9298" y="428264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A80DE-2C6E-4E5D-AB93-87F144A3EE42}"/>
              </a:ext>
            </a:extLst>
          </p:cNvPr>
          <p:cNvSpPr txBox="1"/>
          <p:nvPr/>
        </p:nvSpPr>
        <p:spPr>
          <a:xfrm>
            <a:off x="1451468" y="1224537"/>
            <a:ext cx="2978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/>
              <a:t>So, just to recap…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9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7"/>
    </mc:Choice>
    <mc:Fallback xmlns="">
      <p:transition spd="slow" advTm="1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314" objId="10"/>
        <p14:stopEvt time="11251" objId="1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1325418" y="1999480"/>
            <a:ext cx="9541163" cy="154728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>
                <a:solidFill>
                  <a:srgbClr val="FFFFFF"/>
                </a:solidFill>
              </a:rPr>
              <a:t>Thanks </a:t>
            </a:r>
            <a:r>
              <a:rPr lang="en-GB" sz="8000" dirty="0">
                <a:solidFill>
                  <a:srgbClr val="FFFFFF"/>
                </a:solidFill>
              </a:rPr>
              <a:t>for listening</a:t>
            </a:r>
            <a:r>
              <a:rPr lang="en" sz="8000" dirty="0">
                <a:solidFill>
                  <a:srgbClr val="FFFFFF"/>
                </a:solidFill>
              </a:rPr>
              <a:t>!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1699682" y="3429000"/>
            <a:ext cx="8792633" cy="23600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GB" sz="4800" dirty="0">
                <a:solidFill>
                  <a:srgbClr val="4A5C65"/>
                </a:solidFill>
              </a:rPr>
              <a:t>Ms Wilkins and Mrs Russell</a:t>
            </a:r>
            <a:endParaRPr sz="4800" dirty="0">
              <a:solidFill>
                <a:srgbClr val="4A5C65"/>
              </a:solidFill>
            </a:endParaRPr>
          </a:p>
          <a:p>
            <a:pPr marL="0" indent="0" algn="ctr"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en-GB" sz="2800" dirty="0">
                <a:solidFill>
                  <a:srgbClr val="4A5C65"/>
                </a:solidFill>
              </a:rPr>
              <a:t>WCA Librarians</a:t>
            </a:r>
            <a:endParaRPr sz="2800" dirty="0">
              <a:solidFill>
                <a:srgbClr val="4A5C65"/>
              </a:solidFill>
            </a:endParaRPr>
          </a:p>
          <a:p>
            <a:pPr marL="0" indent="0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rgbClr val="4A5C65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18E3DC-C897-4CDD-BBA7-A374A3A5B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581" y="6211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55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F92D0-0FF9-49CF-9C3F-45546A675D06}"/>
              </a:ext>
            </a:extLst>
          </p:cNvPr>
          <p:cNvSpPr txBox="1">
            <a:spLocks/>
          </p:cNvSpPr>
          <p:nvPr/>
        </p:nvSpPr>
        <p:spPr>
          <a:xfrm>
            <a:off x="1902692" y="1333349"/>
            <a:ext cx="8285018" cy="282526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 we find ways of making sure everyone can use the library safely….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40A0-76B2-4911-8574-80D86F38291B}"/>
              </a:ext>
            </a:extLst>
          </p:cNvPr>
          <p:cNvSpPr txBox="1"/>
          <p:nvPr/>
        </p:nvSpPr>
        <p:spPr>
          <a:xfrm>
            <a:off x="4368801" y="4112016"/>
            <a:ext cx="581890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We have come up with a few ideas</a:t>
            </a:r>
          </a:p>
        </p:txBody>
      </p:sp>
      <p:pic>
        <p:nvPicPr>
          <p:cNvPr id="6" name="Picture 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D5E88645-D92B-4A4D-8328-25C1FE4A5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4445">
            <a:off x="9545368" y="4378671"/>
            <a:ext cx="969539" cy="1591497"/>
          </a:xfrm>
          <a:prstGeom prst="rect">
            <a:avLst/>
          </a:prstGeom>
          <a:noFill/>
        </p:spPr>
      </p:pic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5C0436F0-E387-4955-83A2-9F7C1F668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4445">
            <a:off x="983130" y="4468223"/>
            <a:ext cx="969539" cy="1591497"/>
          </a:xfrm>
          <a:prstGeom prst="rect">
            <a:avLst/>
          </a:prstGeom>
          <a:noFill/>
        </p:spPr>
      </p:pic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EE4441F-2EB3-4B43-AAEF-1C04E541E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985127">
            <a:off x="1820616" y="5284840"/>
            <a:ext cx="564488" cy="926606"/>
          </a:xfrm>
          <a:prstGeom prst="rect">
            <a:avLst/>
          </a:prstGeom>
          <a:noFill/>
        </p:spPr>
      </p:pic>
      <p:pic>
        <p:nvPicPr>
          <p:cNvPr id="9" name="Picture 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FC8F194-582A-4A95-888D-E578D480BD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3743" flipH="1">
            <a:off x="547045" y="5206668"/>
            <a:ext cx="549694" cy="902322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313ADA-6E41-4DA5-8F0A-2B88DC9A4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54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21962" y="43892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/>
    </mc:Choice>
    <mc:Fallback xmlns="">
      <p:transition spd="slow" advTm="9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</p:bldLst>
  </p:timing>
  <p:extLst>
    <p:ext uri="{E180D4A7-C9FB-4DFB-919C-405C955672EB}">
      <p14:showEvtLst xmlns:p14="http://schemas.microsoft.com/office/powerpoint/2010/main">
        <p14:playEvt time="2" objId="10"/>
        <p14:stopEvt time="9088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E6525-144F-49AE-ACB3-DB5A84AD09F4}"/>
              </a:ext>
            </a:extLst>
          </p:cNvPr>
          <p:cNvSpPr/>
          <p:nvPr/>
        </p:nvSpPr>
        <p:spPr>
          <a:xfrm>
            <a:off x="433102" y="428264"/>
            <a:ext cx="11325796" cy="6001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6E6D4-183D-4B10-9BE5-04CCC9D08AAB}"/>
              </a:ext>
            </a:extLst>
          </p:cNvPr>
          <p:cNvSpPr txBox="1">
            <a:spLocks/>
          </p:cNvSpPr>
          <p:nvPr/>
        </p:nvSpPr>
        <p:spPr>
          <a:xfrm>
            <a:off x="867625" y="1043540"/>
            <a:ext cx="5695672" cy="40917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You can now access </a:t>
            </a:r>
            <a:br>
              <a:rPr lang="en-GB" sz="6000" dirty="0"/>
            </a:br>
            <a:r>
              <a:rPr lang="en-GB" sz="6000" dirty="0"/>
              <a:t>the library system </a:t>
            </a:r>
            <a:br>
              <a:rPr lang="en-GB" sz="6000" dirty="0"/>
            </a:br>
            <a:r>
              <a:rPr lang="en-GB" sz="6000" dirty="0"/>
              <a:t>to explore, </a:t>
            </a:r>
            <a:br>
              <a:rPr lang="en-GB" sz="6000" dirty="0"/>
            </a:br>
            <a:r>
              <a:rPr lang="en-GB" sz="6000" dirty="0"/>
              <a:t>choose and reserve books.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6855B-818E-466F-BDC2-73090423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45" y="428264"/>
            <a:ext cx="4927153" cy="600147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4211BE-36D6-48DC-BC2B-8CA42AAFAA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9298" y="433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5"/>
    </mc:Choice>
    <mc:Fallback xmlns="">
      <p:transition spd="slow" advTm="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9" objId="4"/>
        <p14:stopEvt time="780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44628B-13B8-44AA-B2E4-AD04AD391902}"/>
              </a:ext>
            </a:extLst>
          </p:cNvPr>
          <p:cNvSpPr txBox="1">
            <a:spLocks/>
          </p:cNvSpPr>
          <p:nvPr/>
        </p:nvSpPr>
        <p:spPr>
          <a:xfrm>
            <a:off x="1844964" y="929425"/>
            <a:ext cx="9441873" cy="1528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account to see what you have loaned, what you have read and reserved.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6BC4DD4-163F-49DE-846B-C5F3B946A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65" y="3051535"/>
            <a:ext cx="8192588" cy="304202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A64336-1819-42B9-8F48-48E36E72A4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6017" y="226576"/>
            <a:ext cx="702849" cy="7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3"/>
    </mc:Choice>
    <mc:Fallback xmlns="">
      <p:transition spd="slow" advTm="7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CFA29F-BB63-458B-9502-A971703E7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918" y="602240"/>
            <a:ext cx="4743450" cy="58197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B8136B-6D0E-4CE0-A003-0C8AC1B2737D}"/>
              </a:ext>
            </a:extLst>
          </p:cNvPr>
          <p:cNvSpPr txBox="1">
            <a:spLocks/>
          </p:cNvSpPr>
          <p:nvPr/>
        </p:nvSpPr>
        <p:spPr>
          <a:xfrm>
            <a:off x="711624" y="825389"/>
            <a:ext cx="4165370" cy="32362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Finding out what </a:t>
            </a:r>
            <a:br>
              <a:rPr lang="en-GB" dirty="0"/>
            </a:br>
            <a:r>
              <a:rPr lang="en-GB" dirty="0"/>
              <a:t>books the library </a:t>
            </a:r>
            <a:br>
              <a:rPr lang="en-GB" dirty="0"/>
            </a:br>
            <a:r>
              <a:rPr lang="en-GB" dirty="0"/>
              <a:t>has is easy!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F671DF-B8AE-4A57-BFA1-C95753C898F9}"/>
              </a:ext>
            </a:extLst>
          </p:cNvPr>
          <p:cNvSpPr/>
          <p:nvPr/>
        </p:nvSpPr>
        <p:spPr>
          <a:xfrm>
            <a:off x="8204983" y="205632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5210E-583A-4B45-B1A5-C1B48741ABB7}"/>
              </a:ext>
            </a:extLst>
          </p:cNvPr>
          <p:cNvSpPr txBox="1"/>
          <p:nvPr/>
        </p:nvSpPr>
        <p:spPr>
          <a:xfrm>
            <a:off x="10422366" y="451144"/>
            <a:ext cx="176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Search </a:t>
            </a:r>
          </a:p>
          <a:p>
            <a:r>
              <a:rPr lang="en-GB" sz="2400" dirty="0"/>
              <a:t>title/author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1DC113-ECA0-4BCC-A7AB-9B1FA3354E84}"/>
              </a:ext>
            </a:extLst>
          </p:cNvPr>
          <p:cNvSpPr/>
          <p:nvPr/>
        </p:nvSpPr>
        <p:spPr>
          <a:xfrm>
            <a:off x="5204969" y="3327480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93006-0115-4A82-BF26-4FCF29C5A64E}"/>
              </a:ext>
            </a:extLst>
          </p:cNvPr>
          <p:cNvSpPr txBox="1"/>
          <p:nvPr/>
        </p:nvSpPr>
        <p:spPr>
          <a:xfrm>
            <a:off x="3707715" y="3719019"/>
            <a:ext cx="176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See what others have read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6192C8-2752-4B5F-853C-0B491BABA60E}"/>
              </a:ext>
            </a:extLst>
          </p:cNvPr>
          <p:cNvSpPr/>
          <p:nvPr/>
        </p:nvSpPr>
        <p:spPr>
          <a:xfrm>
            <a:off x="4542103" y="4645500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CB619-37A7-4DDA-925E-B1280619C46F}"/>
              </a:ext>
            </a:extLst>
          </p:cNvPr>
          <p:cNvSpPr txBox="1"/>
          <p:nvPr/>
        </p:nvSpPr>
        <p:spPr>
          <a:xfrm>
            <a:off x="3191733" y="5132523"/>
            <a:ext cx="176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Check out new books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88C56D-3E12-43ED-8CE3-D802C8F9F571}"/>
              </a:ext>
            </a:extLst>
          </p:cNvPr>
          <p:cNvSpPr/>
          <p:nvPr/>
        </p:nvSpPr>
        <p:spPr>
          <a:xfrm>
            <a:off x="8621073" y="3917328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63005-FCD3-479D-B935-3919C71C52B3}"/>
              </a:ext>
            </a:extLst>
          </p:cNvPr>
          <p:cNvSpPr txBox="1"/>
          <p:nvPr/>
        </p:nvSpPr>
        <p:spPr>
          <a:xfrm>
            <a:off x="9963102" y="2911962"/>
            <a:ext cx="176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Try something new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DFE214-6F9C-40D9-B990-5CDD1B1C0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0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6003" y="1462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0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0"/>
    </mc:Choice>
    <mc:Fallback xmlns="">
      <p:transition spd="slow" advTm="14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  <p:extLst>
    <p:ext uri="{E180D4A7-C9FB-4DFB-919C-405C955672EB}">
      <p14:showEvtLst xmlns:p14="http://schemas.microsoft.com/office/powerpoint/2010/main">
        <p14:playEvt time="320" objId="13"/>
        <p14:stopEvt time="14059" objId="1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2791-D6BA-44E2-B6A1-CECF3AFCEDB5}"/>
              </a:ext>
            </a:extLst>
          </p:cNvPr>
          <p:cNvSpPr txBox="1">
            <a:spLocks/>
          </p:cNvSpPr>
          <p:nvPr/>
        </p:nvSpPr>
        <p:spPr>
          <a:xfrm>
            <a:off x="1368910" y="697096"/>
            <a:ext cx="5442527" cy="546380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0" dirty="0"/>
              <a:t>Select a book to:</a:t>
            </a:r>
          </a:p>
          <a:p>
            <a:br>
              <a:rPr lang="en-GB" sz="18000" dirty="0"/>
            </a:br>
            <a:r>
              <a:rPr lang="en-GB" sz="18000" dirty="0"/>
              <a:t>	Find out more…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Add to wish list…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Write a review…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What is similar…</a:t>
            </a:r>
          </a:p>
          <a:p>
            <a:br>
              <a:rPr lang="en-GB" sz="18000" dirty="0"/>
            </a:br>
            <a:r>
              <a:rPr lang="en-GB" sz="18000" dirty="0"/>
              <a:t>	Similar authors…</a:t>
            </a:r>
            <a:br>
              <a:rPr lang="en-GB" sz="180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FFC5F-939A-46A4-8C96-926A41CEE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42" y="441255"/>
            <a:ext cx="4628256" cy="598848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AA121E0-DE09-451B-9A89-4AC46E7A173E}"/>
              </a:ext>
            </a:extLst>
          </p:cNvPr>
          <p:cNvSpPr/>
          <p:nvPr/>
        </p:nvSpPr>
        <p:spPr>
          <a:xfrm>
            <a:off x="1368910" y="1766649"/>
            <a:ext cx="729842" cy="262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2326F9B-0079-4711-BC77-97038BB5261E}"/>
              </a:ext>
            </a:extLst>
          </p:cNvPr>
          <p:cNvSpPr/>
          <p:nvPr/>
        </p:nvSpPr>
        <p:spPr>
          <a:xfrm>
            <a:off x="1368910" y="2759145"/>
            <a:ext cx="729842" cy="2620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355FD39-51BE-4BFE-9FD5-DFDB79485C12}"/>
              </a:ext>
            </a:extLst>
          </p:cNvPr>
          <p:cNvSpPr/>
          <p:nvPr/>
        </p:nvSpPr>
        <p:spPr>
          <a:xfrm>
            <a:off x="1368910" y="3688619"/>
            <a:ext cx="729842" cy="2620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722BE0-D076-4083-BC0A-74D9E482EB42}"/>
              </a:ext>
            </a:extLst>
          </p:cNvPr>
          <p:cNvSpPr/>
          <p:nvPr/>
        </p:nvSpPr>
        <p:spPr>
          <a:xfrm>
            <a:off x="1325122" y="4635670"/>
            <a:ext cx="729842" cy="26207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3FD0CF-B2D0-4F34-B1F8-082B4E334267}"/>
              </a:ext>
            </a:extLst>
          </p:cNvPr>
          <p:cNvSpPr/>
          <p:nvPr/>
        </p:nvSpPr>
        <p:spPr>
          <a:xfrm>
            <a:off x="1368910" y="5612496"/>
            <a:ext cx="729842" cy="26207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DCBD4-2C5A-4E40-9714-03D68767A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9298" y="428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9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9"/>
    </mc:Choice>
    <mc:Fallback xmlns="">
      <p:transition spd="slow" advTm="1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" objId="10"/>
        <p14:stopEvt time="12458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6F7FFC-D623-46A7-91B1-B53D8924E960}"/>
              </a:ext>
            </a:extLst>
          </p:cNvPr>
          <p:cNvSpPr/>
          <p:nvPr/>
        </p:nvSpPr>
        <p:spPr>
          <a:xfrm>
            <a:off x="940191" y="2835564"/>
            <a:ext cx="10311618" cy="33435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025C55-EA3A-45B2-91C5-9AE1CA001636}"/>
              </a:ext>
            </a:extLst>
          </p:cNvPr>
          <p:cNvSpPr txBox="1">
            <a:spLocks/>
          </p:cNvSpPr>
          <p:nvPr/>
        </p:nvSpPr>
        <p:spPr>
          <a:xfrm>
            <a:off x="940191" y="878075"/>
            <a:ext cx="10515600" cy="175909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Found a book you want to read? </a:t>
            </a:r>
            <a:br>
              <a:rPr lang="en-GB" dirty="0"/>
            </a:br>
            <a:r>
              <a:rPr lang="en-GB" dirty="0"/>
              <a:t>Press </a:t>
            </a:r>
            <a:r>
              <a:rPr lang="en-GB" b="1" dirty="0"/>
              <a:t>RESERVE</a:t>
            </a:r>
            <a:r>
              <a:rPr lang="en-GB" dirty="0"/>
              <a:t> – The librarians will deliver your book to your tutor room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FFA1EA-B00E-45F4-B3F4-9E8483DB1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9298" y="329632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70C349-ED64-4383-B239-F5786B8A0084}"/>
              </a:ext>
            </a:extLst>
          </p:cNvPr>
          <p:cNvSpPr/>
          <p:nvPr/>
        </p:nvSpPr>
        <p:spPr>
          <a:xfrm>
            <a:off x="1503302" y="3274292"/>
            <a:ext cx="2659723" cy="2626056"/>
          </a:xfrm>
          <a:prstGeom prst="ellipse">
            <a:avLst/>
          </a:prstGeom>
          <a:solidFill>
            <a:srgbClr val="BBD4EA"/>
          </a:solidFill>
          <a:scene3d>
            <a:camera prst="orthographicFront"/>
            <a:lightRig rig="balanced" dir="t"/>
          </a:scene3d>
          <a:sp3d extrusionH="152400" contourW="152400">
            <a:bevelT prst="angle"/>
            <a:extrusionClr>
              <a:srgbClr val="BBD4EA"/>
            </a:extrusionClr>
            <a:contourClr>
              <a:srgbClr val="BBD4E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3C0FD-87FD-4412-8875-363492281279}"/>
              </a:ext>
            </a:extLst>
          </p:cNvPr>
          <p:cNvSpPr/>
          <p:nvPr/>
        </p:nvSpPr>
        <p:spPr>
          <a:xfrm>
            <a:off x="1772353" y="4147897"/>
            <a:ext cx="19888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Choose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A04182-98D6-4439-994E-1EDFA8D89DA2}"/>
              </a:ext>
            </a:extLst>
          </p:cNvPr>
          <p:cNvSpPr/>
          <p:nvPr/>
        </p:nvSpPr>
        <p:spPr>
          <a:xfrm>
            <a:off x="7988972" y="3274292"/>
            <a:ext cx="2659723" cy="2626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 extrusionH="152400" contourW="152400">
            <a:bevelT prst="angle"/>
            <a:extrusionClr>
              <a:srgbClr val="C3DCB3"/>
            </a:extrusionClr>
            <a:contourClr>
              <a:srgbClr val="C3DC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28A44-5172-4072-BBB9-8A6057F84035}"/>
              </a:ext>
            </a:extLst>
          </p:cNvPr>
          <p:cNvSpPr/>
          <p:nvPr/>
        </p:nvSpPr>
        <p:spPr>
          <a:xfrm>
            <a:off x="8261951" y="4190630"/>
            <a:ext cx="21137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Deliver</a:t>
            </a:r>
            <a:endParaRPr lang="en-US" sz="4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5DE826-E998-481C-857E-1DA1E19F1F4A}"/>
              </a:ext>
            </a:extLst>
          </p:cNvPr>
          <p:cNvSpPr/>
          <p:nvPr/>
        </p:nvSpPr>
        <p:spPr>
          <a:xfrm>
            <a:off x="4709357" y="3274292"/>
            <a:ext cx="2659723" cy="2626056"/>
          </a:xfrm>
          <a:prstGeom prst="ellipse">
            <a:avLst/>
          </a:prstGeom>
          <a:solidFill>
            <a:srgbClr val="FF5757"/>
          </a:solidFill>
          <a:scene3d>
            <a:camera prst="orthographicFront"/>
            <a:lightRig rig="balanced" dir="t"/>
          </a:scene3d>
          <a:sp3d extrusionH="152400" contourW="152400">
            <a:bevelT prst="angle"/>
            <a:extrusionClr>
              <a:srgbClr val="FA5A5A"/>
            </a:extrusionClr>
            <a:contourClr>
              <a:srgbClr val="FA5A5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A85B2-CDAD-495B-BF30-A24BE6514FE2}"/>
              </a:ext>
            </a:extLst>
          </p:cNvPr>
          <p:cNvSpPr/>
          <p:nvPr/>
        </p:nvSpPr>
        <p:spPr>
          <a:xfrm>
            <a:off x="4909324" y="4190631"/>
            <a:ext cx="213942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Reserve</a:t>
            </a:r>
            <a:endParaRPr lang="en-US" sz="4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5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2"/>
    </mc:Choice>
    <mc:Fallback xmlns="">
      <p:transition spd="slow" advTm="13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  <p:extLst>
    <p:ext uri="{E180D4A7-C9FB-4DFB-919C-405C955672EB}">
      <p14:showEvtLst xmlns:p14="http://schemas.microsoft.com/office/powerpoint/2010/main">
        <p14:playEvt time="0" objId="4"/>
        <p14:stopEvt time="13305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7F7A2-28DD-4850-ACF9-6B59E41B015F}"/>
              </a:ext>
            </a:extLst>
          </p:cNvPr>
          <p:cNvSpPr txBox="1">
            <a:spLocks/>
          </p:cNvSpPr>
          <p:nvPr/>
        </p:nvSpPr>
        <p:spPr>
          <a:xfrm>
            <a:off x="1115291" y="20760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Ask your tutor for one</a:t>
            </a:r>
          </a:p>
          <a:p>
            <a:r>
              <a:rPr lang="en-GB" dirty="0"/>
              <a:t>Ask librarians on Edmodo</a:t>
            </a:r>
          </a:p>
          <a:p>
            <a:r>
              <a:rPr lang="en-GB" dirty="0"/>
              <a:t>Email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86180-4231-49D9-B600-F5A495C72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27" y="428264"/>
            <a:ext cx="4311573" cy="6063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38E88-604D-4995-A1A3-538682C56639}"/>
              </a:ext>
            </a:extLst>
          </p:cNvPr>
          <p:cNvSpPr/>
          <p:nvPr/>
        </p:nvSpPr>
        <p:spPr>
          <a:xfrm>
            <a:off x="1637395" y="4449295"/>
            <a:ext cx="4403187" cy="1885071"/>
          </a:xfrm>
          <a:prstGeom prst="rect">
            <a:avLst/>
          </a:prstGeom>
          <a:solidFill>
            <a:srgbClr val="FA5A5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Librarians will deliver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the  books to your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tutor rooms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A39E10-81CF-4074-B16C-195C67213B38}"/>
              </a:ext>
            </a:extLst>
          </p:cNvPr>
          <p:cNvSpPr/>
          <p:nvPr/>
        </p:nvSpPr>
        <p:spPr>
          <a:xfrm>
            <a:off x="710192" y="3194571"/>
            <a:ext cx="677241" cy="25321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0475787-5ED2-418C-BBDA-02E7A74ECB00}"/>
              </a:ext>
            </a:extLst>
          </p:cNvPr>
          <p:cNvSpPr/>
          <p:nvPr/>
        </p:nvSpPr>
        <p:spPr>
          <a:xfrm>
            <a:off x="710193" y="3710480"/>
            <a:ext cx="677240" cy="2532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52916F-AC21-499C-9C0C-16D511AFC26C}"/>
              </a:ext>
            </a:extLst>
          </p:cNvPr>
          <p:cNvSpPr/>
          <p:nvPr/>
        </p:nvSpPr>
        <p:spPr>
          <a:xfrm>
            <a:off x="723342" y="2665184"/>
            <a:ext cx="677240" cy="25321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815810-C09B-4E5C-B68B-82366586A004}"/>
              </a:ext>
            </a:extLst>
          </p:cNvPr>
          <p:cNvSpPr txBox="1">
            <a:spLocks/>
          </p:cNvSpPr>
          <p:nvPr/>
        </p:nvSpPr>
        <p:spPr>
          <a:xfrm>
            <a:off x="696140" y="684714"/>
            <a:ext cx="6540749" cy="13232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Would you rather use the Library Book Request forms?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24EE34-1AA3-402A-A431-F3400F764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9298" y="4259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9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8"/>
    </mc:Choice>
    <mc:Fallback xmlns="">
      <p:transition spd="slow" advTm="15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  <p:extLst>
    <p:ext uri="{E180D4A7-C9FB-4DFB-919C-405C955672EB}">
      <p14:showEvtLst xmlns:p14="http://schemas.microsoft.com/office/powerpoint/2010/main">
        <p14:playEvt time="208" objId="2"/>
        <p14:stopEvt time="14003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79A1FD-29CD-44C1-A1B6-05EB7BD9A603}"/>
              </a:ext>
            </a:extLst>
          </p:cNvPr>
          <p:cNvSpPr txBox="1">
            <a:spLocks/>
          </p:cNvSpPr>
          <p:nvPr/>
        </p:nvSpPr>
        <p:spPr>
          <a:xfrm>
            <a:off x="1216044" y="1880272"/>
            <a:ext cx="9547032" cy="43889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We are giving a CHOCOLATE TREAT to the first 100 students who return their books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collection box is located outside the library.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Please return your book as soon as possible.  Overdue letters will be with your tutors by this Friday!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8D67105-ECDA-42B9-BD5F-02A80854A18D}"/>
              </a:ext>
            </a:extLst>
          </p:cNvPr>
          <p:cNvSpPr/>
          <p:nvPr/>
        </p:nvSpPr>
        <p:spPr>
          <a:xfrm>
            <a:off x="366299" y="2168093"/>
            <a:ext cx="729842" cy="262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A0F7A71-67E2-4222-A222-471AC66636BA}"/>
              </a:ext>
            </a:extLst>
          </p:cNvPr>
          <p:cNvSpPr/>
          <p:nvPr/>
        </p:nvSpPr>
        <p:spPr>
          <a:xfrm>
            <a:off x="366299" y="3437679"/>
            <a:ext cx="729842" cy="2620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CBC7D3-8EB4-46DA-AFAB-1057D680539E}"/>
              </a:ext>
            </a:extLst>
          </p:cNvPr>
          <p:cNvSpPr/>
          <p:nvPr/>
        </p:nvSpPr>
        <p:spPr>
          <a:xfrm>
            <a:off x="366299" y="4607299"/>
            <a:ext cx="729842" cy="2620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720A63-8C4C-4380-8956-A3ECA6C369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6749" y="428264"/>
            <a:ext cx="609600" cy="609600"/>
          </a:xfrm>
          <a:prstGeom prst="rect">
            <a:avLst/>
          </a:prstGeom>
        </p:spPr>
      </p:pic>
      <p:pic>
        <p:nvPicPr>
          <p:cNvPr id="7" name="Picture 2" descr="Colourful-Books-web copy – Connecting STEM">
            <a:extLst>
              <a:ext uri="{FF2B5EF4-FFF2-40B4-BE49-F238E27FC236}">
                <a16:creationId xmlns:a16="http://schemas.microsoft.com/office/drawing/2014/main" id="{635AC016-8653-45AE-B7DE-275D4CD3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10" y="4806892"/>
            <a:ext cx="1762078" cy="1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DBC668-7E27-4A43-B0A5-1953A341A162}"/>
              </a:ext>
            </a:extLst>
          </p:cNvPr>
          <p:cNvSpPr txBox="1">
            <a:spLocks/>
          </p:cNvSpPr>
          <p:nvPr/>
        </p:nvSpPr>
        <p:spPr>
          <a:xfrm>
            <a:off x="1087752" y="588764"/>
            <a:ext cx="8776855" cy="13255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Have you got a library book to return?</a:t>
            </a:r>
          </a:p>
        </p:txBody>
      </p:sp>
    </p:spTree>
    <p:extLst>
      <p:ext uri="{BB962C8B-B14F-4D97-AF65-F5344CB8AC3E}">
        <p14:creationId xmlns:p14="http://schemas.microsoft.com/office/powerpoint/2010/main" val="18763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8"/>
    </mc:Choice>
    <mc:Fallback xmlns="">
      <p:transition spd="slow" advTm="2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5|1.8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1.9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21513</TotalTime>
  <Words>317</Words>
  <Application>Microsoft Office PowerPoint</Application>
  <PresentationFormat>Widescreen</PresentationFormat>
  <Paragraphs>47</Paragraphs>
  <Slides>12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Lato Light</vt:lpstr>
      <vt:lpstr>Roboto Slab Regular</vt:lpstr>
      <vt:lpstr>Arial</vt:lpstr>
      <vt:lpstr>Calibri</vt:lpstr>
      <vt:lpstr>Calibri Light</vt:lpstr>
      <vt:lpstr>Century Gothic</vt:lpstr>
      <vt:lpstr>Office Theme</vt:lpstr>
      <vt:lpstr>Kent template</vt:lpstr>
      <vt:lpstr>WCA Library  Welcomes you back!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listening!</vt:lpstr>
    </vt:vector>
  </TitlesOfParts>
  <Company>WCA-SCCM-001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WCA Library Welcomes you back!</dc:title>
  <dc:creator>Library</dc:creator>
  <cp:lastModifiedBy>Callum Pudge</cp:lastModifiedBy>
  <cp:revision>73</cp:revision>
  <dcterms:created xsi:type="dcterms:W3CDTF">2020-09-10T09:05:25Z</dcterms:created>
  <dcterms:modified xsi:type="dcterms:W3CDTF">2021-04-01T14:51:56Z</dcterms:modified>
</cp:coreProperties>
</file>